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Lst>
  <p:sldSz cy="5143500" cx="9144000"/>
  <p:notesSz cx="6858000" cy="9144000"/>
  <p:embeddedFontLst>
    <p:embeddedFont>
      <p:font typeface="Helvetica Neue"/>
      <p:regular r:id="rId92"/>
      <p:bold r:id="rId93"/>
      <p:italic r:id="rId94"/>
      <p:boldItalic r:id="rId95"/>
    </p:embeddedFont>
    <p:embeddedFont>
      <p:font typeface="Helvetica Neue Light"/>
      <p:regular r:id="rId96"/>
      <p:bold r:id="rId97"/>
      <p:italic r:id="rId98"/>
      <p:boldItalic r:id="rId99"/>
    </p:embeddedFont>
    <p:embeddedFont>
      <p:font typeface="DM Sans"/>
      <p:regular r:id="rId100"/>
      <p:bold r:id="rId101"/>
      <p:italic r:id="rId102"/>
      <p:boldItalic r:id="rId10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9AC3FBC-112B-4257-9B07-0CE2A60F1F17}">
  <a:tblStyle styleId="{39AC3FBC-112B-4257-9B07-0CE2A60F1F17}"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DMSans-boldItalic.fntdata"/><Relationship Id="rId102" Type="http://schemas.openxmlformats.org/officeDocument/2006/relationships/font" Target="fonts/DMSans-italic.fntdata"/><Relationship Id="rId101" Type="http://schemas.openxmlformats.org/officeDocument/2006/relationships/font" Target="fonts/DMSans-bold.fntdata"/><Relationship Id="rId100" Type="http://schemas.openxmlformats.org/officeDocument/2006/relationships/font" Target="fonts/DMSans-regular.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HelveticaNeue-boldItalic.fntdata"/><Relationship Id="rId94" Type="http://schemas.openxmlformats.org/officeDocument/2006/relationships/font" Target="fonts/HelveticaNeue-italic.fntdata"/><Relationship Id="rId97" Type="http://schemas.openxmlformats.org/officeDocument/2006/relationships/font" Target="fonts/HelveticaNeueLight-bold.fntdata"/><Relationship Id="rId96" Type="http://schemas.openxmlformats.org/officeDocument/2006/relationships/font" Target="fonts/HelveticaNeueLight-regular.fntdata"/><Relationship Id="rId11" Type="http://schemas.openxmlformats.org/officeDocument/2006/relationships/slide" Target="slides/slide5.xml"/><Relationship Id="rId99" Type="http://schemas.openxmlformats.org/officeDocument/2006/relationships/font" Target="fonts/HelveticaNeueLight-boldItalic.fntdata"/><Relationship Id="rId10" Type="http://schemas.openxmlformats.org/officeDocument/2006/relationships/slide" Target="slides/slide4.xml"/><Relationship Id="rId98" Type="http://schemas.openxmlformats.org/officeDocument/2006/relationships/font" Target="fonts/HelveticaNeueLight-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font" Target="fonts/HelveticaNeue-bold.fntdata"/><Relationship Id="rId92" Type="http://schemas.openxmlformats.org/officeDocument/2006/relationships/font" Target="fonts/HelveticaNeue-regular.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145f4bf8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145f4bf8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145f4bf8e3_2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145f4bf8e3_2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145f4bf8e3_2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145f4bf8e3_2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145f4bf8e3_2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145f4bf8e3_2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145f4bf8e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145f4bf8e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145f4bf8e3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145f4bf8e3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145f4bf8e3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145f4bf8e3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145f4bf8e3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145f4bf8e3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145f4bf8e3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145f4bf8e3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145f4bf8e3_7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145f4bf8e3_7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rgbClr val="DEFC52"/>
                </a:highlight>
              </a:rPr>
              <a:t>Se sugiere explicar por fuera que la idea de paradoja de pesticida hace referencia a lo siguiente:</a:t>
            </a:r>
            <a:endParaRPr>
              <a:solidFill>
                <a:schemeClr val="dk1"/>
              </a:solidFill>
              <a:highlight>
                <a:srgbClr val="DEFC52"/>
              </a:highlight>
            </a:endParaRPr>
          </a:p>
          <a:p>
            <a:pPr indent="0" lvl="0" marL="0" rtl="0" algn="l">
              <a:lnSpc>
                <a:spcPct val="115000"/>
              </a:lnSpc>
              <a:spcBef>
                <a:spcPts val="0"/>
              </a:spcBef>
              <a:spcAft>
                <a:spcPts val="0"/>
              </a:spcAft>
              <a:buClr>
                <a:schemeClr val="dk1"/>
              </a:buClr>
              <a:buSzPts val="1100"/>
              <a:buFont typeface="Arial"/>
              <a:buNone/>
            </a:pPr>
            <a:r>
              <a:rPr lang="es-419" sz="1200">
                <a:solidFill>
                  <a:schemeClr val="dk1"/>
                </a:solidFill>
                <a:highlight>
                  <a:srgbClr val="DEFC52"/>
                </a:highlight>
                <a:latin typeface="Helvetica Neue Light"/>
                <a:ea typeface="Helvetica Neue Light"/>
                <a:cs typeface="Helvetica Neue Light"/>
                <a:sym typeface="Helvetica Neue Light"/>
              </a:rPr>
              <a:t>Las pruebas ya no son efectivas para detectar defectos, de la misma manera que los pesticidas ya no son efectivos para matar insectos después de un tiempo</a:t>
            </a:r>
            <a:endParaRPr>
              <a:solidFill>
                <a:schemeClr val="dk1"/>
              </a:solidFill>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145f4bf8e3_7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145f4bf8e3_7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highlight>
                <a:srgbClr val="DEFC52"/>
              </a:highlight>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145f4bf8e3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145f4bf8e3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145f4bf8e3_7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145f4bf8e3_7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rgbClr val="DEFC52"/>
                </a:highlight>
                <a:latin typeface="DM Sans"/>
                <a:ea typeface="DM Sans"/>
                <a:cs typeface="DM Sans"/>
                <a:sym typeface="DM Sans"/>
              </a:rPr>
              <a:t>Dar los siguientes ejemplos:</a:t>
            </a:r>
            <a:endParaRPr>
              <a:solidFill>
                <a:schemeClr val="dk1"/>
              </a:solidFill>
              <a:highlight>
                <a:srgbClr val="DEFC52"/>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highlight>
                  <a:srgbClr val="DEFC52"/>
                </a:highlight>
                <a:latin typeface="DM Sans"/>
                <a:ea typeface="DM Sans"/>
                <a:cs typeface="DM Sans"/>
                <a:sym typeface="DM Sans"/>
              </a:rPr>
              <a:t>El software de control industrial de seguridad crítica se prueba de forma diferente a una aplicación móvil de comercio electrónico</a:t>
            </a:r>
            <a:endParaRPr>
              <a:solidFill>
                <a:schemeClr val="dk1"/>
              </a:solidFill>
              <a:highlight>
                <a:srgbClr val="DEFC52"/>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highlight>
                  <a:srgbClr val="DEFC52"/>
                </a:highlight>
                <a:latin typeface="DM Sans"/>
                <a:ea typeface="DM Sans"/>
                <a:cs typeface="DM Sans"/>
                <a:sym typeface="DM Sans"/>
              </a:rPr>
              <a:t>La prueba en un proyecto Ágil se realiza de manera diferente a la prueba en un</a:t>
            </a:r>
            <a:endParaRPr>
              <a:solidFill>
                <a:schemeClr val="dk1"/>
              </a:solidFill>
              <a:highlight>
                <a:srgbClr val="DEFC52"/>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highlight>
                  <a:srgbClr val="DEFC52"/>
                </a:highlight>
                <a:latin typeface="DM Sans"/>
                <a:ea typeface="DM Sans"/>
                <a:cs typeface="DM Sans"/>
                <a:sym typeface="DM Sans"/>
              </a:rPr>
              <a:t>proyecto que se desarrolla según un ciclo de vida secuencial</a:t>
            </a:r>
            <a:endParaRPr>
              <a:solidFill>
                <a:schemeClr val="dk1"/>
              </a:solidFill>
              <a:highlight>
                <a:srgbClr val="DEFC52"/>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145f4bf8e3_7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145f4bf8e3_7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145f4bf8e3_8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145f4bf8e3_8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419">
                <a:solidFill>
                  <a:schemeClr val="dk1"/>
                </a:solidFill>
                <a:highlight>
                  <a:srgbClr val="DEFC52"/>
                </a:highlight>
              </a:rPr>
              <a:t>Damos el siguiente ejemplo para que se comprenda:</a:t>
            </a:r>
            <a:endParaRPr>
              <a:solidFill>
                <a:schemeClr val="dk1"/>
              </a:solidFill>
              <a:highlight>
                <a:srgbClr val="DEFC52"/>
              </a:highlight>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highlight>
                  <a:srgbClr val="DEFC52"/>
                </a:highlight>
              </a:rPr>
              <a:t>La realización de pruebas exhaustivas de todos los requisitos especificados y la reparación de todos los defectos encontrados podrían dar lugar a un sistema difícil de utilizar, que no satisface las necesidades y expectativas de los usuarios o que es peor en comparación con otros sistemas de la competencia.</a:t>
            </a:r>
            <a:endParaRPr>
              <a:solidFill>
                <a:schemeClr val="dk1"/>
              </a:solidFill>
              <a:highlight>
                <a:srgbClr val="DEFC52"/>
              </a:highlight>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highlight>
                <a:srgbClr val="DEFC52"/>
              </a:highlight>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145f4bf8e3_8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145f4bf8e3_8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145f4bf8e3_8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145f4bf8e3_8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145f4bf8e3_8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145f4bf8e3_8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200">
                <a:solidFill>
                  <a:schemeClr val="dk1"/>
                </a:solidFill>
              </a:rPr>
              <a:t>Encuesta:</a:t>
            </a:r>
            <a:endParaRPr sz="1200">
              <a:solidFill>
                <a:schemeClr val="dk1"/>
              </a:solidFill>
            </a:endParaRPr>
          </a:p>
          <a:p>
            <a:pPr indent="-304800" lvl="0" marL="457200" rtl="0" algn="l">
              <a:spcBef>
                <a:spcPts val="0"/>
              </a:spcBef>
              <a:spcAft>
                <a:spcPts val="0"/>
              </a:spcAft>
              <a:buClr>
                <a:schemeClr val="dk1"/>
              </a:buClr>
              <a:buSzPts val="1200"/>
              <a:buChar char="-"/>
            </a:pPr>
            <a:r>
              <a:rPr lang="es-419" sz="1200">
                <a:solidFill>
                  <a:schemeClr val="dk1"/>
                </a:solidFill>
              </a:rPr>
              <a:t>Calidad de un producto</a:t>
            </a:r>
            <a:endParaRPr sz="1200">
              <a:solidFill>
                <a:schemeClr val="dk1"/>
              </a:solidFill>
            </a:endParaRPr>
          </a:p>
          <a:p>
            <a:pPr indent="-304800" lvl="0" marL="457200" rtl="0" algn="l">
              <a:spcBef>
                <a:spcPts val="0"/>
              </a:spcBef>
              <a:spcAft>
                <a:spcPts val="0"/>
              </a:spcAft>
              <a:buClr>
                <a:schemeClr val="dk1"/>
              </a:buClr>
              <a:buSzPts val="1200"/>
              <a:buChar char="-"/>
            </a:pPr>
            <a:r>
              <a:rPr lang="es-419" sz="1200">
                <a:solidFill>
                  <a:schemeClr val="dk1"/>
                </a:solidFill>
              </a:rPr>
              <a:t> Encontrar bugs</a:t>
            </a:r>
            <a:endParaRPr sz="1200">
              <a:solidFill>
                <a:schemeClr val="dk1"/>
              </a:solidFill>
            </a:endParaRPr>
          </a:p>
          <a:p>
            <a:pPr indent="-304800" lvl="0" marL="457200" rtl="0" algn="l">
              <a:spcBef>
                <a:spcPts val="0"/>
              </a:spcBef>
              <a:spcAft>
                <a:spcPts val="0"/>
              </a:spcAft>
              <a:buClr>
                <a:schemeClr val="dk1"/>
              </a:buClr>
              <a:buSzPts val="1200"/>
              <a:buChar char="-"/>
            </a:pPr>
            <a:r>
              <a:rPr lang="es-419" sz="1200">
                <a:solidFill>
                  <a:schemeClr val="dk1"/>
                </a:solidFill>
              </a:rPr>
              <a:t>Ser el enemigo de los desarrolladores</a:t>
            </a:r>
            <a:endParaRPr sz="1200">
              <a:solidFill>
                <a:schemeClr val="dk1"/>
              </a:solidFill>
            </a:endParaRPr>
          </a:p>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¿Cómo crear encuestas de zoom? Disponible en </a:t>
            </a:r>
            <a:r>
              <a:rPr lang="es-419"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El docente generará </a:t>
            </a:r>
            <a:r>
              <a:rPr lang="es-419" u="sng">
                <a:solidFill>
                  <a:schemeClr val="dk1"/>
                </a:solidFill>
                <a:latin typeface="DM Sans"/>
                <a:ea typeface="DM Sans"/>
                <a:cs typeface="DM Sans"/>
                <a:sym typeface="DM Sans"/>
              </a:rPr>
              <a:t>una encuesta de zoom</a:t>
            </a:r>
            <a:r>
              <a:rPr lang="es-419">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419">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419">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419">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145f4bf8e3_8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145f4bf8e3_8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1145f4bf8e3_8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1145f4bf8e3_8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145f4bf8e3_8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145f4bf8e3_8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1145f4bf8e3_8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145f4bf8e3_8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145f4bf8e3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145f4bf8e3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1145f4bf8e3_8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1145f4bf8e3_8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1145f4bf8e3_8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1145f4bf8e3_8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145f4bf8e3_8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145f4bf8e3_8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15d3ea9b2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15d3ea9b2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1145f4bf8e3_8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1145f4bf8e3_8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1145f4bf8e3_8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1145f4bf8e3_8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145f4bf8e3_8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145f4bf8e3_8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145f4bf8e3_8_5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145f4bf8e3_8_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145f4bf8e3_8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145f4bf8e3_8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145f4bf8e3_8_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145f4bf8e3_8_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145f4bf8e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145f4bf8e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145f4bf8e3_9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145f4bf8e3_9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145f4bf8e3_1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145f4bf8e3_1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1145f4bf8e3_1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 name="Google Shape;476;g1145f4bf8e3_1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15d3ea9b2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15d3ea9b2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145f4bf8e3_1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145f4bf8e3_1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rgbClr val="E0FF00"/>
                </a:highlight>
              </a:rPr>
              <a:t>Se desarrollará c/u en una slide (el docente puede decidir ocultarla o sumar algún ejemplo si lo considera pertinente)</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145f4bf8e3_1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145f4bf8e3_1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145f4bf8e3_1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145f4bf8e3_1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145f4bf8e3_1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145f4bf8e3_1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rgbClr val="DEFC52"/>
                </a:highlight>
              </a:rPr>
              <a:t>Por ejemplo, suponer que un campo de entrada acepta un único valor entero como entrada, utilizando un teclado numérico para limitar las entradas de modo que las entradas no enteras sean imposibles. El rango válido es de 1 a 5, ambos valores incluidos. Por lo tanto, hay tres particiones de equivalencia: inválida (demasiado baja); válida; inválida (demasiado alta). Para la partición de equivalencia válida, los valores frontera son 1 y 5. Para la partición no válida (demasiado alta), los valores frontera son 6 y 9. Para la partición inválida (demasiado baja), sólo hay un valor frontera, 0, porque se trata de una partición con un solo miembro.</a:t>
            </a:r>
            <a:endParaRPr>
              <a:solidFill>
                <a:schemeClr val="dk1"/>
              </a:solidFill>
              <a:highlight>
                <a:srgbClr val="DEFC52"/>
              </a:highlight>
            </a:endParaRPr>
          </a:p>
          <a:p>
            <a:pPr indent="0" lvl="0" marL="0" rtl="0" algn="l">
              <a:spcBef>
                <a:spcPts val="0"/>
              </a:spcBef>
              <a:spcAft>
                <a:spcPts val="0"/>
              </a:spcAft>
              <a:buClr>
                <a:schemeClr val="dk1"/>
              </a:buClr>
              <a:buSzPts val="1100"/>
              <a:buFont typeface="Arial"/>
              <a:buNone/>
            </a:pPr>
            <a:r>
              <a:t/>
            </a:r>
            <a:endParaRPr>
              <a:solidFill>
                <a:schemeClr val="dk1"/>
              </a:solidFill>
              <a:highlight>
                <a:srgbClr val="DEFC52"/>
              </a:high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145f4bf8e3_1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145f4bf8e3_1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145f4bf8e3_1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145f4bf8e3_1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145f4bf8e3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145f4bf8e3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145f4bf8e3_1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145f4bf8e3_1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145f4bf8e3_1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1145f4bf8e3_1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145f4bf8e3_1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145f4bf8e3_1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115ab0be92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115ab0be92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rgbClr val="DEFC52"/>
                </a:highlight>
                <a:latin typeface="DM Sans"/>
                <a:ea typeface="DM Sans"/>
                <a:cs typeface="DM Sans"/>
                <a:sym typeface="DM Sans"/>
              </a:rPr>
              <a:t>Este es un ejemplo de los posibles estados por los que pasa una tarjeta en un sistema. La idea es analizar y realizar pruebas en todos los estados por los que pasa una entidad en esta caso la tarjeta. Si el software tiene distintas transiciones de estados tengo que analizar y ver como responde y se comporta en cada una de ellas.</a:t>
            </a:r>
            <a:endParaRPr>
              <a:highlight>
                <a:srgbClr val="DEFC52"/>
              </a:highlight>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115ab0be920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115ab0be920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15ab0be920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115ab0be920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El docente realizará una tarea compartiendo la pantalla en vivo. Se centrará en los pasos y los aspectos a tener en cuenta.</a:t>
            </a:r>
            <a:endParaRPr>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Sugerencia: realizar una tabla con la </a:t>
            </a:r>
            <a:r>
              <a:rPr lang="es-419">
                <a:solidFill>
                  <a:schemeClr val="dk1"/>
                </a:solidFill>
                <a:latin typeface="DM Sans"/>
                <a:ea typeface="DM Sans"/>
                <a:cs typeface="DM Sans"/>
                <a:sym typeface="DM Sans"/>
              </a:rPr>
              <a:t>partición</a:t>
            </a:r>
            <a:r>
              <a:rPr lang="es-419">
                <a:solidFill>
                  <a:schemeClr val="dk1"/>
                </a:solidFill>
                <a:latin typeface="DM Sans"/>
                <a:ea typeface="DM Sans"/>
                <a:cs typeface="DM Sans"/>
                <a:sym typeface="DM Sans"/>
              </a:rPr>
              <a:t> de equivalencias y </a:t>
            </a:r>
            <a:r>
              <a:rPr lang="es-419">
                <a:solidFill>
                  <a:schemeClr val="dk1"/>
                </a:solidFill>
                <a:latin typeface="DM Sans"/>
                <a:ea typeface="DM Sans"/>
                <a:cs typeface="DM Sans"/>
                <a:sym typeface="DM Sans"/>
              </a:rPr>
              <a:t>análisis</a:t>
            </a:r>
            <a:r>
              <a:rPr lang="es-419">
                <a:solidFill>
                  <a:schemeClr val="dk1"/>
                </a:solidFill>
                <a:latin typeface="DM Sans"/>
                <a:ea typeface="DM Sans"/>
                <a:cs typeface="DM Sans"/>
                <a:sym typeface="DM Sans"/>
              </a:rPr>
              <a:t> de valores de frontera para mostrar un ejemplo del </a:t>
            </a:r>
            <a:r>
              <a:rPr lang="es-419">
                <a:solidFill>
                  <a:schemeClr val="dk1"/>
                </a:solidFill>
                <a:latin typeface="DM Sans"/>
                <a:ea typeface="DM Sans"/>
                <a:cs typeface="DM Sans"/>
                <a:sym typeface="DM Sans"/>
              </a:rPr>
              <a:t>cálculo</a:t>
            </a:r>
            <a:r>
              <a:rPr lang="es-419">
                <a:solidFill>
                  <a:schemeClr val="dk1"/>
                </a:solidFill>
                <a:latin typeface="DM Sans"/>
                <a:ea typeface="DM Sans"/>
                <a:cs typeface="DM Sans"/>
                <a:sym typeface="DM Sans"/>
              </a:rPr>
              <a:t> de </a:t>
            </a:r>
            <a:r>
              <a:rPr lang="es-419">
                <a:solidFill>
                  <a:schemeClr val="dk1"/>
                </a:solidFill>
                <a:latin typeface="DM Sans"/>
                <a:ea typeface="DM Sans"/>
                <a:cs typeface="DM Sans"/>
                <a:sym typeface="DM Sans"/>
              </a:rPr>
              <a:t>algún</a:t>
            </a:r>
            <a:r>
              <a:rPr lang="es-419">
                <a:solidFill>
                  <a:schemeClr val="dk1"/>
                </a:solidFill>
                <a:latin typeface="DM Sans"/>
                <a:ea typeface="DM Sans"/>
                <a:cs typeface="DM Sans"/>
                <a:sym typeface="DM Sans"/>
              </a:rPr>
              <a:t> signo</a:t>
            </a:r>
            <a:endParaRPr>
              <a:solidFill>
                <a:schemeClr val="dk1"/>
              </a:solidFill>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115ab0be920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115ab0be920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115ab0be920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115ab0be920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15ab0be920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115ab0be920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rgbClr val="E0FF00"/>
                </a:highlight>
              </a:rPr>
              <a:t>Comúnmente se dicen que son “las pruebas de código”, pero esto es una falacia. Es importante tener en mente que la caja blanca también lleva arquitectura, infraestructura, y otros análisis más en detalle de cómo el sistema esta construido.</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115ab0be920_0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115ab0be920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145f4bf8e3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145f4bf8e3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115ab0be920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115ab0be920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115ab0be920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115ab0be920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15ab0be920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115ab0be920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419" sz="1300">
                <a:solidFill>
                  <a:schemeClr val="dk1"/>
                </a:solidFill>
                <a:highlight>
                  <a:srgbClr val="DEFC52"/>
                </a:highlight>
                <a:latin typeface="Helvetica Neue Light"/>
                <a:ea typeface="Helvetica Neue Light"/>
                <a:cs typeface="Helvetica Neue Light"/>
                <a:sym typeface="Helvetica Neue Light"/>
              </a:rPr>
              <a:t>Por ejemplo, para una declaración IF, uno para el resultado verdadero y otro para el resultado falso; para una declaración CASE, se necesitarán casos de prueba para todos los resultados posibles, incluido el resultado por defecto</a:t>
            </a:r>
            <a:endParaRPr sz="400">
              <a:solidFill>
                <a:schemeClr val="dk1"/>
              </a:solidFill>
              <a:highlight>
                <a:srgbClr val="DEFC52"/>
              </a:highlight>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115ab0be92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115ab0be92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15ab0be920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115ab0be920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¿Cómo crear encuestas de zoom? Disponible en </a:t>
            </a:r>
            <a:r>
              <a:rPr lang="es-419"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El docente generará </a:t>
            </a:r>
            <a:r>
              <a:rPr lang="es-419" u="sng">
                <a:solidFill>
                  <a:schemeClr val="dk1"/>
                </a:solidFill>
                <a:latin typeface="DM Sans"/>
                <a:ea typeface="DM Sans"/>
                <a:cs typeface="DM Sans"/>
                <a:sym typeface="DM Sans"/>
              </a:rPr>
              <a:t>una encuesta de zoom</a:t>
            </a:r>
            <a:r>
              <a:rPr lang="es-419">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419">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419">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419">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115ab0be920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6" name="Google Shape;656;g115ab0be920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rgbClr val="E0FF00"/>
                </a:highlight>
              </a:rPr>
              <a:t>Retomar los puntos que surgieron de la pregunta y utilizar el gráfico para conceptualizar las diferencias.</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115ab0be920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115ab0be920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115ab0be920_1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115ab0be920_1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115ab0be920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115ab0be920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15ab0be920_1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115ab0be920_1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145f4bf8e3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145f4bf8e3_2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rgbClr val="E0FF00"/>
                </a:highlight>
              </a:rPr>
              <a:t>Se puede utilizar la presentación en genially para explicar los principios de testing o explicar mediante la ppt.</a:t>
            </a:r>
            <a:endParaRPr>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rPr lang="es-419">
                <a:solidFill>
                  <a:schemeClr val="dk1"/>
                </a:solidFill>
                <a:highlight>
                  <a:srgbClr val="E0FF00"/>
                </a:highlight>
              </a:rPr>
              <a:t>Esto es opcional para dar en la clase; habilitar el acceso a los estudiantes una vez finalizada la clase.</a:t>
            </a:r>
            <a:endParaRPr>
              <a:solidFill>
                <a:schemeClr val="dk1"/>
              </a:solidFill>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15ab0be92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115ab0be92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15ab0be920_3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115ab0be920_3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115ab0be920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115ab0be920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11486e6a5fa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11486e6a5fa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“Ejemplo en vivo”</a:t>
            </a:r>
            <a:endParaRPr>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rPr lang="es-419">
                <a:solidFill>
                  <a:schemeClr val="dk1"/>
                </a:solidFill>
                <a:highlight>
                  <a:srgbClr val="E0FF00"/>
                </a:highlight>
              </a:rPr>
              <a:t>Dato: Recomendamos que sea la pagina de Hoyts.com.ar y utilizar el area de login. Hay un bug que cuando ingresas el mail, si no ingresas el “.com” en el final, te lo toma como mail igual y trata de loguearte. </a:t>
            </a:r>
            <a:r>
              <a:rPr lang="es-419">
                <a:solidFill>
                  <a:schemeClr val="dk1"/>
                </a:solidFill>
                <a:highlight>
                  <a:srgbClr val="E0FF00"/>
                </a:highlight>
              </a:rPr>
              <a:t>En material docente se dejará un formato de la estructura de reporte de bug. Facilitar luego de la clase el reporte del ejemplo a los estudiantes.</a:t>
            </a:r>
            <a:endParaRPr>
              <a:solidFill>
                <a:schemeClr val="dk1"/>
              </a:solidFill>
              <a:highlight>
                <a:srgbClr val="E0FF00"/>
              </a:highlight>
            </a:endParaRPr>
          </a:p>
          <a:p>
            <a:pPr indent="-298450" lvl="0" marL="457200" rtl="0" algn="l">
              <a:spcBef>
                <a:spcPts val="0"/>
              </a:spcBef>
              <a:spcAft>
                <a:spcPts val="0"/>
              </a:spcAft>
              <a:buClr>
                <a:schemeClr val="dk1"/>
              </a:buClr>
              <a:buSzPts val="1100"/>
              <a:buChar char="-"/>
            </a:pPr>
            <a:r>
              <a:rPr lang="es-419">
                <a:solidFill>
                  <a:schemeClr val="dk1"/>
                </a:solidFill>
                <a:highlight>
                  <a:srgbClr val="E0FF00"/>
                </a:highlight>
              </a:rPr>
              <a:t>Recomendamos que el docente utilice alguna herramienta de capturas de pantalla como por ejemplo LigthShot y realice el reporte con la siguiente estructura:</a:t>
            </a:r>
            <a:endParaRPr>
              <a:solidFill>
                <a:schemeClr val="dk1"/>
              </a:solidFill>
              <a:highlight>
                <a:srgbClr val="E0FF00"/>
              </a:highlight>
            </a:endParaRPr>
          </a:p>
          <a:p>
            <a:pPr indent="0" lvl="0" marL="0" rtl="0" algn="l">
              <a:spcBef>
                <a:spcPts val="0"/>
              </a:spcBef>
              <a:spcAft>
                <a:spcPts val="0"/>
              </a:spcAft>
              <a:buNone/>
            </a:pPr>
            <a:r>
              <a:rPr lang="es-419">
                <a:solidFill>
                  <a:schemeClr val="dk1"/>
                </a:solidFill>
                <a:highlight>
                  <a:srgbClr val="E0FF00"/>
                </a:highlight>
              </a:rPr>
              <a:t>-Título</a:t>
            </a:r>
            <a:endParaRPr>
              <a:solidFill>
                <a:schemeClr val="dk1"/>
              </a:solidFill>
              <a:highlight>
                <a:srgbClr val="E0FF00"/>
              </a:highlight>
            </a:endParaRPr>
          </a:p>
          <a:p>
            <a:pPr indent="0" lvl="0" marL="0" rtl="0" algn="l">
              <a:spcBef>
                <a:spcPts val="0"/>
              </a:spcBef>
              <a:spcAft>
                <a:spcPts val="0"/>
              </a:spcAft>
              <a:buNone/>
            </a:pPr>
            <a:r>
              <a:rPr lang="es-419">
                <a:solidFill>
                  <a:schemeClr val="dk1"/>
                </a:solidFill>
                <a:highlight>
                  <a:srgbClr val="E0FF00"/>
                </a:highlight>
              </a:rPr>
              <a:t>-Descripción</a:t>
            </a:r>
            <a:endParaRPr>
              <a:solidFill>
                <a:schemeClr val="dk1"/>
              </a:solidFill>
              <a:highlight>
                <a:srgbClr val="E0FF00"/>
              </a:highlight>
            </a:endParaRPr>
          </a:p>
          <a:p>
            <a:pPr indent="0" lvl="0" marL="0" rtl="0" algn="l">
              <a:spcBef>
                <a:spcPts val="0"/>
              </a:spcBef>
              <a:spcAft>
                <a:spcPts val="0"/>
              </a:spcAft>
              <a:buNone/>
            </a:pPr>
            <a:r>
              <a:rPr lang="es-419">
                <a:solidFill>
                  <a:schemeClr val="dk1"/>
                </a:solidFill>
                <a:highlight>
                  <a:srgbClr val="E0FF00"/>
                </a:highlight>
              </a:rPr>
              <a:t>-Pasos</a:t>
            </a:r>
            <a:endParaRPr>
              <a:solidFill>
                <a:schemeClr val="dk1"/>
              </a:solidFill>
              <a:highlight>
                <a:srgbClr val="E0FF00"/>
              </a:highlight>
            </a:endParaRPr>
          </a:p>
          <a:p>
            <a:pPr indent="0" lvl="0" marL="0" rtl="0" algn="l">
              <a:spcBef>
                <a:spcPts val="0"/>
              </a:spcBef>
              <a:spcAft>
                <a:spcPts val="0"/>
              </a:spcAft>
              <a:buNone/>
            </a:pPr>
            <a:r>
              <a:rPr lang="es-419">
                <a:solidFill>
                  <a:schemeClr val="dk1"/>
                </a:solidFill>
                <a:highlight>
                  <a:srgbClr val="E0FF00"/>
                </a:highlight>
              </a:rPr>
              <a:t>-Resultado obtenido</a:t>
            </a:r>
            <a:endParaRPr>
              <a:solidFill>
                <a:schemeClr val="dk1"/>
              </a:solidFill>
              <a:highlight>
                <a:srgbClr val="E0FF00"/>
              </a:highlight>
            </a:endParaRPr>
          </a:p>
          <a:p>
            <a:pPr indent="0" lvl="0" marL="0" rtl="0" algn="l">
              <a:spcBef>
                <a:spcPts val="0"/>
              </a:spcBef>
              <a:spcAft>
                <a:spcPts val="0"/>
              </a:spcAft>
              <a:buNone/>
            </a:pPr>
            <a:r>
              <a:rPr lang="es-419">
                <a:solidFill>
                  <a:schemeClr val="dk1"/>
                </a:solidFill>
                <a:highlight>
                  <a:srgbClr val="E0FF00"/>
                </a:highlight>
              </a:rPr>
              <a:t>-Resultado esperado</a:t>
            </a:r>
            <a:endParaRPr>
              <a:solidFill>
                <a:schemeClr val="dk1"/>
              </a:solidFill>
              <a:highlight>
                <a:srgbClr val="E0FF00"/>
              </a:highlight>
            </a:endParaRPr>
          </a:p>
          <a:p>
            <a:pPr indent="0" lvl="0" marL="0" rtl="0" algn="l">
              <a:spcBef>
                <a:spcPts val="0"/>
              </a:spcBef>
              <a:spcAft>
                <a:spcPts val="0"/>
              </a:spcAft>
              <a:buNone/>
            </a:pPr>
            <a:r>
              <a:rPr lang="es-419">
                <a:solidFill>
                  <a:schemeClr val="dk1"/>
                </a:solidFill>
                <a:highlight>
                  <a:srgbClr val="E0FF00"/>
                </a:highlight>
              </a:rPr>
              <a:t>-Evidencia (capturas de pantalla)</a:t>
            </a:r>
            <a:endParaRPr>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t/>
            </a:r>
            <a:endParaRPr>
              <a:solidFill>
                <a:schemeClr val="dk1"/>
              </a:solidFill>
              <a:highlight>
                <a:srgbClr val="E0FF00"/>
              </a:highlight>
            </a:endParaRPr>
          </a:p>
          <a:p>
            <a:pPr indent="0" lvl="0" marL="0" rtl="0" algn="l">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11486e6a5f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11486e6a5f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11486e6a5f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11486e6a5f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11486e6a5f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11486e6a5f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highlight>
                  <a:srgbClr val="DEFC52"/>
                </a:highlight>
              </a:rPr>
              <a:t>En base al ejemplo en vivo dividir a los estudiantes en grupo y buscar en la página mencionada un bug, los alumnos deben basarse en la estructura señalada por el docente para hacer el reporte del bug</a:t>
            </a:r>
            <a:endParaRPr>
              <a:highlight>
                <a:srgbClr val="DEFC52"/>
              </a:highlight>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115ab0be920_3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115ab0be920_3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Actividad Opcional a realizar si se queda tiempo en la clase. También se puede dejar de tarea y comentarla en la clase siguiente </a:t>
            </a:r>
            <a:endParaRPr>
              <a:latin typeface="DM Sans"/>
              <a:ea typeface="DM Sans"/>
              <a:cs typeface="DM Sans"/>
              <a:sym typeface="DM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115ab0be920_3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115ab0be920_3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Se sugiere la presencia de los tutores guiando la actividad</a:t>
            </a:r>
            <a:endParaRPr>
              <a:latin typeface="DM Sans"/>
              <a:ea typeface="DM Sans"/>
              <a:cs typeface="DM Sans"/>
              <a:sym typeface="DM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11486e6a5fa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11486e6a5fa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419">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145f4bf8e3_2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145f4bf8e3_2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115ab0be920_3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115ab0be920_3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Portada de Material Ampliado</a:t>
            </a:r>
            <a:endParaRPr>
              <a:latin typeface="DM Sans"/>
              <a:ea typeface="DM Sans"/>
              <a:cs typeface="DM Sans"/>
              <a:sym typeface="DM San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115ab0be920_3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115ab0be920_3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419">
                <a:solidFill>
                  <a:schemeClr val="dk1"/>
                </a:solidFill>
                <a:latin typeface="DM Sans"/>
                <a:ea typeface="DM Sans"/>
                <a:cs typeface="DM Sans"/>
                <a:sym typeface="DM Sans"/>
              </a:rPr>
              <a:t>Enviar el contenido a integrar a </a:t>
            </a:r>
            <a:r>
              <a:rPr lang="es-419" u="sng">
                <a:solidFill>
                  <a:schemeClr val="hlink"/>
                </a:solidFill>
                <a:latin typeface="DM Sans"/>
                <a:ea typeface="DM Sans"/>
                <a:cs typeface="DM Sans"/>
                <a:sym typeface="DM Sans"/>
                <a:hlinkClick r:id="rId2"/>
              </a:rPr>
              <a:t>contenidos@coderhouse.com</a:t>
            </a:r>
            <a:r>
              <a:rPr lang="es-419">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419">
                <a:solidFill>
                  <a:schemeClr val="accent1"/>
                </a:solidFill>
                <a:latin typeface="DM Sans"/>
                <a:ea typeface="DM Sans"/>
                <a:cs typeface="DM Sans"/>
                <a:sym typeface="DM Sans"/>
              </a:rPr>
              <a:t>El material recomendado es únicamente a modo de sugerencia.</a:t>
            </a:r>
            <a:br>
              <a:rPr b="1" lang="es-419">
                <a:solidFill>
                  <a:schemeClr val="accent1"/>
                </a:solidFill>
                <a:latin typeface="DM Sans"/>
                <a:ea typeface="DM Sans"/>
                <a:cs typeface="DM Sans"/>
                <a:sym typeface="DM Sans"/>
              </a:rPr>
            </a:br>
            <a:r>
              <a:rPr b="1" lang="es-419">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115ab0be920_3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115ab0be920_3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115ab0be920_3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115ab0be920_3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115ab0be920_3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115ab0be920_3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115ab0be920_3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115ab0be920_3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145f4bf8e3_2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145f4bf8e3_2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 Id="rId3"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2" name="Shape 52"/>
        <p:cNvGrpSpPr/>
        <p:nvPr/>
      </p:nvGrpSpPr>
      <p:grpSpPr>
        <a:xfrm>
          <a:off x="0" y="0"/>
          <a:ext cx="0" cy="0"/>
          <a:chOff x="0" y="0"/>
          <a:chExt cx="0" cy="0"/>
        </a:xfrm>
      </p:grpSpPr>
      <p:pic>
        <p:nvPicPr>
          <p:cNvPr id="53" name="Google Shape;53;p1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id="55" name="Google Shape;55;p1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6" name="Shape 56"/>
        <p:cNvGrpSpPr/>
        <p:nvPr/>
      </p:nvGrpSpPr>
      <p:grpSpPr>
        <a:xfrm>
          <a:off x="0" y="0"/>
          <a:ext cx="0" cy="0"/>
          <a:chOff x="0" y="0"/>
          <a:chExt cx="0" cy="0"/>
        </a:xfrm>
      </p:grpSpPr>
      <p:pic>
        <p:nvPicPr>
          <p:cNvPr id="57" name="Google Shape;57;p16"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id="59" name="Google Shape;59;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60" name="Shape 60"/>
        <p:cNvGrpSpPr/>
        <p:nvPr/>
      </p:nvGrpSpPr>
      <p:grpSpPr>
        <a:xfrm>
          <a:off x="0" y="0"/>
          <a:ext cx="0" cy="0"/>
          <a:chOff x="0" y="0"/>
          <a:chExt cx="0" cy="0"/>
        </a:xfrm>
      </p:grpSpPr>
      <p:pic>
        <p:nvPicPr>
          <p:cNvPr id="61" name="Google Shape;61;p1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id="63" name="Google Shape;63;p1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2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 name="Google Shape;66;p2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2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 name="Google Shape;69;p2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70" name="Shape 70"/>
        <p:cNvGrpSpPr/>
        <p:nvPr/>
      </p:nvGrpSpPr>
      <p:grpSpPr>
        <a:xfrm>
          <a:off x="0" y="0"/>
          <a:ext cx="0" cy="0"/>
          <a:chOff x="0" y="0"/>
          <a:chExt cx="0" cy="0"/>
        </a:xfrm>
      </p:grpSpPr>
      <p:pic>
        <p:nvPicPr>
          <p:cNvPr id="71" name="Google Shape;71;p2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2">
  <p:cSld name="SECTION_HEADER_1_1_1_1_1_1_1_4">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p2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 name="Google Shape;74;p2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3">
  <p:cSld name="SECTION_HEADER_1_1_1_1_1_1_1_5">
    <p:bg>
      <p:bgPr>
        <a:blipFill>
          <a:blip r:embed="rId2">
            <a:alphaModFix/>
          </a:blip>
          <a:stretch>
            <a:fillRect/>
          </a:stretch>
        </a:blipFill>
      </p:bgPr>
    </p:bg>
    <p:spTree>
      <p:nvGrpSpPr>
        <p:cNvPr id="75" name="Shape 75"/>
        <p:cNvGrpSpPr/>
        <p:nvPr/>
      </p:nvGrpSpPr>
      <p:grpSpPr>
        <a:xfrm>
          <a:off x="0" y="0"/>
          <a:ext cx="0" cy="0"/>
          <a:chOff x="0" y="0"/>
          <a:chExt cx="0" cy="0"/>
        </a:xfrm>
      </p:grpSpPr>
      <p:sp>
        <p:nvSpPr>
          <p:cNvPr id="76" name="Google Shape;76;p24"/>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 name="Google Shape;77;p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4">
  <p:cSld name="SECTION_HEADER_1_1_1_1_1_1_1_6">
    <p:bg>
      <p:bgPr>
        <a:blipFill>
          <a:blip r:embed="rId2">
            <a:alphaModFix/>
          </a:blip>
          <a:stretch>
            <a:fillRect/>
          </a:stretch>
        </a:blipFill>
      </p:bgPr>
    </p:bg>
    <p:spTree>
      <p:nvGrpSpPr>
        <p:cNvPr id="78" name="Shape 78"/>
        <p:cNvGrpSpPr/>
        <p:nvPr/>
      </p:nvGrpSpPr>
      <p:grpSpPr>
        <a:xfrm>
          <a:off x="0" y="0"/>
          <a:ext cx="0" cy="0"/>
          <a:chOff x="0" y="0"/>
          <a:chExt cx="0" cy="0"/>
        </a:xfrm>
      </p:grpSpPr>
      <p:sp>
        <p:nvSpPr>
          <p:cNvPr id="79" name="Google Shape;79;p25"/>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 name="Google Shape;80;p2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81" name="Shape 81"/>
        <p:cNvGrpSpPr/>
        <p:nvPr/>
      </p:nvGrpSpPr>
      <p:grpSpPr>
        <a:xfrm>
          <a:off x="0" y="0"/>
          <a:ext cx="0" cy="0"/>
          <a:chOff x="0" y="0"/>
          <a:chExt cx="0" cy="0"/>
        </a:xfrm>
      </p:grpSpPr>
      <p:pic>
        <p:nvPicPr>
          <p:cNvPr id="82" name="Google Shape;82;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5">
  <p:cSld name="SECTION_HEADER_1_1_1_1_1_1_1_7">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 name="Google Shape;85;p2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6">
  <p:cSld name="SECTION_HEADER_1_1_1_1_1_1_1_8">
    <p:bg>
      <p:bgPr>
        <a:blipFill>
          <a:blip r:embed="rId2">
            <a:alphaModFix/>
          </a:blip>
          <a:stretch>
            <a:fillRect/>
          </a:stretch>
        </a:blipFill>
      </p:bgPr>
    </p:bg>
    <p:spTree>
      <p:nvGrpSpPr>
        <p:cNvPr id="86" name="Shape 86"/>
        <p:cNvGrpSpPr/>
        <p:nvPr/>
      </p:nvGrpSpPr>
      <p:grpSpPr>
        <a:xfrm>
          <a:off x="0" y="0"/>
          <a:ext cx="0" cy="0"/>
          <a:chOff x="0" y="0"/>
          <a:chExt cx="0" cy="0"/>
        </a:xfrm>
      </p:grpSpPr>
      <p:sp>
        <p:nvSpPr>
          <p:cNvPr id="87" name="Google Shape;87;p2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 name="Google Shape;88;p2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89" name="Shape 89"/>
        <p:cNvGrpSpPr/>
        <p:nvPr/>
      </p:nvGrpSpPr>
      <p:grpSpPr>
        <a:xfrm>
          <a:off x="0" y="0"/>
          <a:ext cx="0" cy="0"/>
          <a:chOff x="0" y="0"/>
          <a:chExt cx="0" cy="0"/>
        </a:xfrm>
      </p:grpSpPr>
      <p:pic>
        <p:nvPicPr>
          <p:cNvPr id="90" name="Google Shape;90;p2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7">
  <p:cSld name="SECTION_HEADER_1_1_1_1_1_1_1_9">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3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 name="Google Shape;93;p3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94" name="Shape 94"/>
        <p:cNvGrpSpPr/>
        <p:nvPr/>
      </p:nvGrpSpPr>
      <p:grpSpPr>
        <a:xfrm>
          <a:off x="0" y="0"/>
          <a:ext cx="0" cy="0"/>
          <a:chOff x="0" y="0"/>
          <a:chExt cx="0" cy="0"/>
        </a:xfrm>
      </p:grpSpPr>
      <p:pic>
        <p:nvPicPr>
          <p:cNvPr id="95" name="Google Shape;95;p3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8">
  <p:cSld name="SECTION_HEADER_1_1_1_1_1_1_1_10">
    <p:bg>
      <p:bgPr>
        <a:blipFill>
          <a:blip r:embed="rId2">
            <a:alphaModFix/>
          </a:blip>
          <a:stretch>
            <a:fillRect/>
          </a:stretch>
        </a:blipFill>
      </p:bgPr>
    </p:bg>
    <p:spTree>
      <p:nvGrpSpPr>
        <p:cNvPr id="96" name="Shape 96"/>
        <p:cNvGrpSpPr/>
        <p:nvPr/>
      </p:nvGrpSpPr>
      <p:grpSpPr>
        <a:xfrm>
          <a:off x="0" y="0"/>
          <a:ext cx="0" cy="0"/>
          <a:chOff x="0" y="0"/>
          <a:chExt cx="0" cy="0"/>
        </a:xfrm>
      </p:grpSpPr>
      <p:sp>
        <p:nvSpPr>
          <p:cNvPr id="97" name="Google Shape;97;p3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 name="Google Shape;98;p3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7">
    <p:bg>
      <p:bgPr>
        <a:blipFill>
          <a:blip r:embed="rId2">
            <a:alphaModFix/>
          </a:blip>
          <a:stretch>
            <a:fillRect/>
          </a:stretch>
        </a:blipFill>
      </p:bgPr>
    </p:bg>
    <p:spTree>
      <p:nvGrpSpPr>
        <p:cNvPr id="99" name="Shape 99"/>
        <p:cNvGrpSpPr/>
        <p:nvPr/>
      </p:nvGrpSpPr>
      <p:grpSpPr>
        <a:xfrm>
          <a:off x="0" y="0"/>
          <a:ext cx="0" cy="0"/>
          <a:chOff x="0" y="0"/>
          <a:chExt cx="0" cy="0"/>
        </a:xfrm>
      </p:grpSpPr>
      <p:pic>
        <p:nvPicPr>
          <p:cNvPr id="100" name="Google Shape;100;p3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6">
  <p:cSld name="SECTION_HEADER_1_1_1_1_1_1_1_1_1_8">
    <p:bg>
      <p:bgPr>
        <a:blipFill>
          <a:blip r:embed="rId2">
            <a:alphaModFix/>
          </a:blip>
          <a:stretch>
            <a:fillRect/>
          </a:stretch>
        </a:blipFill>
      </p:bgPr>
    </p:bg>
    <p:spTree>
      <p:nvGrpSpPr>
        <p:cNvPr id="101" name="Shape 101"/>
        <p:cNvGrpSpPr/>
        <p:nvPr/>
      </p:nvGrpSpPr>
      <p:grpSpPr>
        <a:xfrm>
          <a:off x="0" y="0"/>
          <a:ext cx="0" cy="0"/>
          <a:chOff x="0" y="0"/>
          <a:chExt cx="0" cy="0"/>
        </a:xfrm>
      </p:grpSpPr>
      <p:pic>
        <p:nvPicPr>
          <p:cNvPr id="102" name="Google Shape;102;p3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 Id="rId3" Type="http://schemas.openxmlformats.org/officeDocument/2006/relationships/image" Target="../media/image36.png"/><Relationship Id="rId4" Type="http://schemas.openxmlformats.org/officeDocument/2006/relationships/hyperlink" Target="https://docplayer.net/11413245-Minimizing-code-defects-to-improve-software-quality-and-lower-development-costs.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3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9.xml"/><Relationship Id="rId3"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 Id="rId3" Type="http://schemas.openxmlformats.org/officeDocument/2006/relationships/image" Target="../media/image39.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2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image" Target="../media/image53.jpg"/><Relationship Id="rId4" Type="http://schemas.openxmlformats.org/officeDocument/2006/relationships/hyperlink" Target="https://www.pexels.com/es-es/buscar/archivo/"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 Id="rId3" Type="http://schemas.openxmlformats.org/officeDocument/2006/relationships/image" Target="../media/image53.jpg"/><Relationship Id="rId4" Type="http://schemas.openxmlformats.org/officeDocument/2006/relationships/hyperlink" Target="https://www.pexels.com/es-es/buscar/archivo/"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 Id="rId3" Type="http://schemas.openxmlformats.org/officeDocument/2006/relationships/image" Target="../media/image53.jpg"/><Relationship Id="rId4" Type="http://schemas.openxmlformats.org/officeDocument/2006/relationships/hyperlink" Target="https://www.testlink.org/" TargetMode="External"/><Relationship Id="rId9" Type="http://schemas.openxmlformats.org/officeDocument/2006/relationships/hyperlink" Target="https://www.pexels.com/es-es/buscar/archivo/" TargetMode="External"/><Relationship Id="rId5" Type="http://schemas.openxmlformats.org/officeDocument/2006/relationships/hyperlink" Target="https://www.gurock.com/testrail/test-management/" TargetMode="External"/><Relationship Id="rId6" Type="http://schemas.openxmlformats.org/officeDocument/2006/relationships/hyperlink" Target="https://www.mantisbt.org/" TargetMode="External"/><Relationship Id="rId7" Type="http://schemas.openxmlformats.org/officeDocument/2006/relationships/hyperlink" Target="https://www.bugzilla.org/" TargetMode="External"/><Relationship Id="rId8" Type="http://schemas.openxmlformats.org/officeDocument/2006/relationships/hyperlink" Target="https://www.atlassian.com/es/software/jira?&amp;aceid=&amp;adposition=&amp;adgroup=109687540304&amp;campaign=10332064761&amp;creative=443576046641&amp;device=c&amp;keyword=jira&amp;matchtype=e&amp;network=g&amp;placement=&amp;ds_kids=p55122863591&amp;ds_e=GOOGLE&amp;ds_eid=700000001550060&amp;ds_e1=GOOGLE&amp;gclid=Cj0KCQiApL2QBhC8ARIsAGMm-KHR3FOE7jHq1NLZ6MsjQ4KcKHzSiLFCRmwYtuWPtvC8AFkPwGtaFWMaAqscEALw_wcB&amp;gclsrc=aw.ds" TargetMode="External"/><Relationship Id="rId11" Type="http://schemas.openxmlformats.org/officeDocument/2006/relationships/hyperlink" Target="https://www.apowersoft.es/grabador-de-pantalla-gratis" TargetMode="External"/><Relationship Id="rId10" Type="http://schemas.openxmlformats.org/officeDocument/2006/relationships/hyperlink" Target="https://app.prntscr.com/es/" TargetMode="External"/><Relationship Id="rId12" Type="http://schemas.openxmlformats.org/officeDocument/2006/relationships/hyperlink" Target="https://getgreenshot.org/"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 Id="rId3" Type="http://schemas.openxmlformats.org/officeDocument/2006/relationships/image" Target="../media/image47.jpg"/><Relationship Id="rId4" Type="http://schemas.openxmlformats.org/officeDocument/2006/relationships/hyperlink" Target="https://www.pexels.com/es-es/buscar/computadora/"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 Id="rId3" Type="http://schemas.openxmlformats.org/officeDocument/2006/relationships/image" Target="../media/image40.png"/><Relationship Id="rId4" Type="http://schemas.openxmlformats.org/officeDocument/2006/relationships/image" Target="../media/image42.png"/><Relationship Id="rId5"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3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1.xml"/><Relationship Id="rId3" Type="http://schemas.openxmlformats.org/officeDocument/2006/relationships/image" Target="../media/image48.png"/><Relationship Id="rId4" Type="http://schemas.openxmlformats.org/officeDocument/2006/relationships/hyperlink" Target="https://www.panel.es/software-qa-cuales-son-los-tipos-de-pruebas-software/"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5.xml"/><Relationship Id="rId3" Type="http://schemas.openxmlformats.org/officeDocument/2006/relationships/image" Target="../media/image60.jpg"/><Relationship Id="rId4" Type="http://schemas.openxmlformats.org/officeDocument/2006/relationships/hyperlink" Target="https://www.pexels.com/es-es/buscar/caja%20negra/"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7.xml"/><Relationship Id="rId3" Type="http://schemas.openxmlformats.org/officeDocument/2006/relationships/hyperlink" Target="https://www.pexels.com/es-es/buscar/caja%20negra/" TargetMode="External"/><Relationship Id="rId4" Type="http://schemas.openxmlformats.org/officeDocument/2006/relationships/image" Target="../media/image60.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8.xml"/><Relationship Id="rId3" Type="http://schemas.openxmlformats.org/officeDocument/2006/relationships/image" Target="../media/image50.png"/><Relationship Id="rId4" Type="http://schemas.openxmlformats.org/officeDocument/2006/relationships/hyperlink" Target="https://educandocontic.com/valores-limite-pruebas/" TargetMode="External"/><Relationship Id="rId5" Type="http://schemas.openxmlformats.org/officeDocument/2006/relationships/hyperlink" Target="https://educandocontic.com/valores-limite-pruebas/" TargetMode="External"/><Relationship Id="rId6" Type="http://schemas.openxmlformats.org/officeDocument/2006/relationships/hyperlink" Target="https://educandocontic.com/valores-limite-pruebas/"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32.png"/><Relationship Id="rId4" Type="http://schemas.openxmlformats.org/officeDocument/2006/relationships/image" Target="../media/image49.png"/><Relationship Id="rId5" Type="http://schemas.openxmlformats.org/officeDocument/2006/relationships/slide" Target="/ppt/slides/slide6.xml"/><Relationship Id="rId6" Type="http://schemas.openxmlformats.org/officeDocument/2006/relationships/slide" Target="/ppt/slides/slide24.xml"/><Relationship Id="rId7" Type="http://schemas.openxmlformats.org/officeDocument/2006/relationships/slide" Target="/ppt/slides/slide3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0.xml"/><Relationship Id="rId3" Type="http://schemas.openxmlformats.org/officeDocument/2006/relationships/hyperlink" Target="https://www.pexels.com/es-es/buscar/caja%20negra/" TargetMode="External"/><Relationship Id="rId4" Type="http://schemas.openxmlformats.org/officeDocument/2006/relationships/image" Target="../media/image60.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3.xml"/><Relationship Id="rId3" Type="http://schemas.openxmlformats.org/officeDocument/2006/relationships/image" Target="../media/image54.png"/><Relationship Id="rId4" Type="http://schemas.openxmlformats.org/officeDocument/2006/relationships/image" Target="../media/image5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4.xml"/><Relationship Id="rId3" Type="http://schemas.openxmlformats.org/officeDocument/2006/relationships/image" Target="../media/image5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5.xml"/><Relationship Id="rId3" Type="http://schemas.openxmlformats.org/officeDocument/2006/relationships/hyperlink" Target="https://www.zodiacomagico.com/calculadoras-del-horoscopo/calculadora-de-signos/" TargetMode="External"/><Relationship Id="rId4" Type="http://schemas.openxmlformats.org/officeDocument/2006/relationships/hyperlink" Target="https://www.zodiacomagico.com/calculadoras-del-horoscopo/calculadora-de-signos/" TargetMode="External"/><Relationship Id="rId5" Type="http://schemas.openxmlformats.org/officeDocument/2006/relationships/image" Target="../media/image5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8.xml"/><Relationship Id="rId3" Type="http://schemas.openxmlformats.org/officeDocument/2006/relationships/image" Target="../media/image57.png"/><Relationship Id="rId4" Type="http://schemas.openxmlformats.org/officeDocument/2006/relationships/hyperlink" Target="https://www.panel.es/software-qa-cuales-son-los-tipos-de-pruebas-software/"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1.xml"/><Relationship Id="rId3" Type="http://schemas.openxmlformats.org/officeDocument/2006/relationships/image" Target="../media/image69.jpg"/><Relationship Id="rId4" Type="http://schemas.openxmlformats.org/officeDocument/2006/relationships/hyperlink" Target="https://www.pexels.com/es-es/foto/ligero-creativo-oscuro-escritorio-4498117/"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2.xml"/><Relationship Id="rId3" Type="http://schemas.openxmlformats.org/officeDocument/2006/relationships/image" Target="../media/image69.jpg"/><Relationship Id="rId4" Type="http://schemas.openxmlformats.org/officeDocument/2006/relationships/hyperlink" Target="https://www.pexels.com/es-es/foto/ligero-creativo-oscuro-escritorio-4498117/"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3.xml"/><Relationship Id="rId3" Type="http://schemas.openxmlformats.org/officeDocument/2006/relationships/image" Target="../media/image69.jpg"/><Relationship Id="rId4" Type="http://schemas.openxmlformats.org/officeDocument/2006/relationships/hyperlink" Target="https://www.pexels.com/es-es/foto/ligero-creativo-oscuro-escritorio-4498117/"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4.xml"/><Relationship Id="rId3" Type="http://schemas.openxmlformats.org/officeDocument/2006/relationships/image" Target="../media/image4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5.xml"/><Relationship Id="rId3" Type="http://schemas.openxmlformats.org/officeDocument/2006/relationships/image" Target="../media/image65.png"/><Relationship Id="rId4" Type="http://schemas.openxmlformats.org/officeDocument/2006/relationships/hyperlink" Target="https://empresas.blogthinkbig.com/qa-pruebas-para-asegurar-la-calidad-de/"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hyperlink" Target="https://view.genial.ly/62067e49f20080001ac65e32/presentation-principios-del-testing-qa"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0.xml"/><Relationship Id="rId3" Type="http://schemas.openxmlformats.org/officeDocument/2006/relationships/image" Target="../media/image61.jpg"/><Relationship Id="rId4" Type="http://schemas.openxmlformats.org/officeDocument/2006/relationships/hyperlink" Target="https://www.pexels.com/es-es/foto/experimente-el-texto-de-letras-sobre-fondo-negro-5598300/"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1.xml"/><Relationship Id="rId3" Type="http://schemas.openxmlformats.org/officeDocument/2006/relationships/image" Target="../media/image61.jpg"/><Relationship Id="rId4" Type="http://schemas.openxmlformats.org/officeDocument/2006/relationships/hyperlink" Target="https://www.pexels.com/es-es/foto/experimente-el-texto-de-letras-sobre-fondo-negro-5598300/"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2.xml"/><Relationship Id="rId3" Type="http://schemas.openxmlformats.org/officeDocument/2006/relationships/image" Target="../media/image61.jpg"/><Relationship Id="rId4" Type="http://schemas.openxmlformats.org/officeDocument/2006/relationships/hyperlink" Target="https://www.pexels.com/es-es/foto/experimente-el-texto-de-letras-sobre-fondo-negro-5598300/"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3.xml"/><Relationship Id="rId3" Type="http://schemas.openxmlformats.org/officeDocument/2006/relationships/image" Target="../media/image5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74.xml"/><Relationship Id="rId3" Type="http://schemas.openxmlformats.org/officeDocument/2006/relationships/image" Target="../media/image6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5.xml"/><Relationship Id="rId3" Type="http://schemas.openxmlformats.org/officeDocument/2006/relationships/image" Target="../media/image6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6.xml"/><Relationship Id="rId3" Type="http://schemas.openxmlformats.org/officeDocument/2006/relationships/image" Target="../media/image66.png"/><Relationship Id="rId4" Type="http://schemas.openxmlformats.org/officeDocument/2006/relationships/hyperlink" Target="https://www.demoblaze.com/index.html"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6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8.xml"/><Relationship Id="rId3" Type="http://schemas.openxmlformats.org/officeDocument/2006/relationships/image" Target="../media/image67.png"/><Relationship Id="rId4" Type="http://schemas.openxmlformats.org/officeDocument/2006/relationships/image" Target="../media/image1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33.jpg"/><Relationship Id="rId4" Type="http://schemas.openxmlformats.org/officeDocument/2006/relationships/hyperlink" Target="https://www.pexels.com/es-es/buscar/qa/"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80.xml"/><Relationship Id="rId3" Type="http://schemas.openxmlformats.org/officeDocument/2006/relationships/image" Target="../media/image63.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1.xml"/><Relationship Id="rId3" Type="http://schemas.openxmlformats.org/officeDocument/2006/relationships/image" Target="../media/image63.png"/><Relationship Id="rId4" Type="http://schemas.openxmlformats.org/officeDocument/2006/relationships/hyperlink" Target="https://www.youtube.com/watch?v=8v17O8RlKdA" TargetMode="External"/><Relationship Id="rId5" Type="http://schemas.openxmlformats.org/officeDocument/2006/relationships/hyperlink" Target="https://www.youtube.com/watch?v=nI28eoU6POQ" TargetMode="External"/><Relationship Id="rId6" Type="http://schemas.openxmlformats.org/officeDocument/2006/relationships/hyperlink" Target="https://141647fc-7a5b-4407-a84a-78567bb3f5b0.filesusr.com/ugd/acfdb9_743bf3d31dde49578c94d97e5b96b9da.pdf"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xml"/><Relationship Id="rId3" Type="http://schemas.openxmlformats.org/officeDocument/2006/relationships/image" Target="../media/image6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35"/>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5"/>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109" name="Google Shape;109;p35"/>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110" name="Google Shape;110;p35"/>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44"/>
          <p:cNvSpPr txBox="1"/>
          <p:nvPr/>
        </p:nvSpPr>
        <p:spPr>
          <a:xfrm>
            <a:off x="473350" y="619525"/>
            <a:ext cx="8141100" cy="1847100"/>
          </a:xfrm>
          <a:prstGeom prst="rect">
            <a:avLst/>
          </a:prstGeom>
          <a:noFill/>
          <a:ln>
            <a:noFill/>
          </a:ln>
        </p:spPr>
        <p:txBody>
          <a:bodyPr anchorCtr="0" anchor="t" bIns="91425" lIns="91425" spcFirstLastPara="1" rIns="91425" wrap="square" tIns="91425">
            <a:spAutoFit/>
          </a:bodyPr>
          <a:lstStyle/>
          <a:p>
            <a:pPr indent="45720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La prueba muestra la presencia de defectos, no su ausencia</a:t>
            </a:r>
            <a:endParaRPr b="1" sz="4000">
              <a:solidFill>
                <a:schemeClr val="dk1"/>
              </a:solidFill>
              <a:latin typeface="DM Sans"/>
              <a:ea typeface="DM Sans"/>
              <a:cs typeface="DM Sans"/>
              <a:sym typeface="DM Sans"/>
            </a:endParaRPr>
          </a:p>
        </p:txBody>
      </p:sp>
      <p:sp>
        <p:nvSpPr>
          <p:cNvPr id="208" name="Google Shape;208;p44"/>
          <p:cNvSpPr txBox="1"/>
          <p:nvPr/>
        </p:nvSpPr>
        <p:spPr>
          <a:xfrm>
            <a:off x="384000" y="2466625"/>
            <a:ext cx="38346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La prueba puede mostrar la presencia de defectos, pero no puede probar que no hay defectos. </a:t>
            </a:r>
            <a:endParaRPr sz="1350">
              <a:latin typeface="DM Sans"/>
              <a:ea typeface="DM Sans"/>
              <a:cs typeface="DM Sans"/>
              <a:sym typeface="DM Sans"/>
            </a:endParaRPr>
          </a:p>
        </p:txBody>
      </p:sp>
      <p:sp>
        <p:nvSpPr>
          <p:cNvPr id="209" name="Google Shape;209;p44"/>
          <p:cNvSpPr txBox="1"/>
          <p:nvPr/>
        </p:nvSpPr>
        <p:spPr>
          <a:xfrm>
            <a:off x="4438225" y="2466625"/>
            <a:ext cx="3834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La prueba reduce la probabilidad de que queden defectos no descubiertos en el software pero, incluso si no se encuentran defectos, el proceso de prueba no es una demostración de la corrección.</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210" name="Google Shape;210;p44"/>
          <p:cNvSpPr/>
          <p:nvPr/>
        </p:nvSpPr>
        <p:spPr>
          <a:xfrm>
            <a:off x="383988" y="6745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44"/>
          <p:cNvSpPr txBox="1"/>
          <p:nvPr/>
        </p:nvSpPr>
        <p:spPr>
          <a:xfrm>
            <a:off x="470400" y="6679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000">
                <a:solidFill>
                  <a:srgbClr val="000000"/>
                </a:solidFill>
                <a:latin typeface="DM Sans"/>
                <a:ea typeface="DM Sans"/>
                <a:cs typeface="DM Sans"/>
                <a:sym typeface="DM Sans"/>
              </a:rPr>
              <a:t>1</a:t>
            </a:r>
            <a:endParaRPr b="1" sz="3000">
              <a:solidFill>
                <a:srgbClr val="000000"/>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45"/>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45"/>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Ejemplo Primer Principio</a:t>
            </a:r>
            <a:endParaRPr b="1" sz="3500">
              <a:solidFill>
                <a:schemeClr val="lt1"/>
              </a:solidFill>
              <a:latin typeface="DM Sans"/>
              <a:ea typeface="DM Sans"/>
              <a:cs typeface="DM Sans"/>
              <a:sym typeface="DM Sans"/>
            </a:endParaRPr>
          </a:p>
        </p:txBody>
      </p:sp>
      <p:sp>
        <p:nvSpPr>
          <p:cNvPr id="218" name="Google Shape;218;p45"/>
          <p:cNvSpPr txBox="1"/>
          <p:nvPr/>
        </p:nvSpPr>
        <p:spPr>
          <a:xfrm>
            <a:off x="5949025" y="2037900"/>
            <a:ext cx="2166300" cy="206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El Samsung Galaxy Note 7 tenía una falla y hacía que se prendiera fuego. Tuvo que ser retirado del mercado.</a:t>
            </a:r>
            <a:endParaRPr sz="1350">
              <a:latin typeface="DM Sans"/>
              <a:ea typeface="DM Sans"/>
              <a:cs typeface="DM Sans"/>
              <a:sym typeface="DM Sans"/>
            </a:endParaRPr>
          </a:p>
          <a:p>
            <a:pPr indent="0" lvl="0" marL="0" rtl="0" algn="l">
              <a:lnSpc>
                <a:spcPct val="115000"/>
              </a:lnSpc>
              <a:spcBef>
                <a:spcPts val="0"/>
              </a:spcBef>
              <a:spcAft>
                <a:spcPts val="0"/>
              </a:spcAft>
              <a:buNone/>
            </a:pPr>
            <a:r>
              <a:rPr lang="es-419" sz="1350">
                <a:latin typeface="DM Sans"/>
                <a:ea typeface="DM Sans"/>
                <a:cs typeface="DM Sans"/>
                <a:sym typeface="DM Sans"/>
              </a:rPr>
              <a:t>Siempre puede haber una falla.</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219" name="Google Shape;219;p45"/>
          <p:cNvSpPr/>
          <p:nvPr/>
        </p:nvSpPr>
        <p:spPr>
          <a:xfrm>
            <a:off x="1280563" y="387216"/>
            <a:ext cx="587100" cy="587100"/>
          </a:xfrm>
          <a:prstGeom prst="ellipse">
            <a:avLst/>
          </a:prstGeom>
          <a:solidFill>
            <a:srgbClr val="DEFC5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45"/>
          <p:cNvSpPr txBox="1"/>
          <p:nvPr/>
        </p:nvSpPr>
        <p:spPr>
          <a:xfrm>
            <a:off x="1366975" y="380613"/>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000">
                <a:solidFill>
                  <a:srgbClr val="000000"/>
                </a:solidFill>
                <a:latin typeface="DM Sans"/>
                <a:ea typeface="DM Sans"/>
                <a:cs typeface="DM Sans"/>
                <a:sym typeface="DM Sans"/>
              </a:rPr>
              <a:t>1</a:t>
            </a:r>
            <a:endParaRPr b="1" sz="3000">
              <a:solidFill>
                <a:srgbClr val="000000"/>
              </a:solidFill>
              <a:latin typeface="DM Sans"/>
              <a:ea typeface="DM Sans"/>
              <a:cs typeface="DM Sans"/>
              <a:sym typeface="DM Sans"/>
            </a:endParaRPr>
          </a:p>
        </p:txBody>
      </p:sp>
      <p:pic>
        <p:nvPicPr>
          <p:cNvPr id="221" name="Google Shape;221;p45"/>
          <p:cNvPicPr preferRelativeResize="0"/>
          <p:nvPr/>
        </p:nvPicPr>
        <p:blipFill rotWithShape="1">
          <a:blip r:embed="rId3">
            <a:alphaModFix/>
          </a:blip>
          <a:srcRect b="0" l="0" r="0" t="0"/>
          <a:stretch/>
        </p:blipFill>
        <p:spPr>
          <a:xfrm>
            <a:off x="963512" y="1682950"/>
            <a:ext cx="4659566" cy="2329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46"/>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45720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La prueba exhaustiva es imposible</a:t>
            </a:r>
            <a:endParaRPr b="1" sz="4000">
              <a:solidFill>
                <a:schemeClr val="dk1"/>
              </a:solidFill>
              <a:latin typeface="DM Sans"/>
              <a:ea typeface="DM Sans"/>
              <a:cs typeface="DM Sans"/>
              <a:sym typeface="DM Sans"/>
            </a:endParaRPr>
          </a:p>
        </p:txBody>
      </p:sp>
      <p:sp>
        <p:nvSpPr>
          <p:cNvPr id="227" name="Google Shape;227;p46"/>
          <p:cNvSpPr txBox="1"/>
          <p:nvPr/>
        </p:nvSpPr>
        <p:spPr>
          <a:xfrm>
            <a:off x="384000" y="2466625"/>
            <a:ext cx="66270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No es posible probar todo, excepto en casos triviales. En lugar de intentar realizar pruebas exhaustivas se deberían utilizar el análisis de riesgos, las técnicas de prueba y las prioridades para centrar los esfuerzos de prueba.</a:t>
            </a:r>
            <a:endParaRPr sz="1350">
              <a:latin typeface="DM Sans"/>
              <a:ea typeface="DM Sans"/>
              <a:cs typeface="DM Sans"/>
              <a:sym typeface="DM Sans"/>
            </a:endParaRPr>
          </a:p>
        </p:txBody>
      </p:sp>
      <p:sp>
        <p:nvSpPr>
          <p:cNvPr id="228" name="Google Shape;228;p46"/>
          <p:cNvSpPr/>
          <p:nvPr/>
        </p:nvSpPr>
        <p:spPr>
          <a:xfrm>
            <a:off x="383988" y="6745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46"/>
          <p:cNvSpPr txBox="1"/>
          <p:nvPr/>
        </p:nvSpPr>
        <p:spPr>
          <a:xfrm>
            <a:off x="470400" y="6679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000">
                <a:latin typeface="DM Sans"/>
                <a:ea typeface="DM Sans"/>
                <a:cs typeface="DM Sans"/>
                <a:sym typeface="DM Sans"/>
              </a:rPr>
              <a:t>2</a:t>
            </a:r>
            <a:endParaRPr b="1" sz="3000">
              <a:solidFill>
                <a:srgbClr val="000000"/>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7"/>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47"/>
          <p:cNvSpPr txBox="1"/>
          <p:nvPr/>
        </p:nvSpPr>
        <p:spPr>
          <a:xfrm>
            <a:off x="1867675"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Ejemplo Segundo Principio</a:t>
            </a:r>
            <a:endParaRPr b="1" sz="3500">
              <a:solidFill>
                <a:schemeClr val="lt1"/>
              </a:solidFill>
              <a:latin typeface="DM Sans"/>
              <a:ea typeface="DM Sans"/>
              <a:cs typeface="DM Sans"/>
              <a:sym typeface="DM Sans"/>
            </a:endParaRPr>
          </a:p>
        </p:txBody>
      </p:sp>
      <p:sp>
        <p:nvSpPr>
          <p:cNvPr id="236" name="Google Shape;236;p47"/>
          <p:cNvSpPr txBox="1"/>
          <p:nvPr/>
        </p:nvSpPr>
        <p:spPr>
          <a:xfrm>
            <a:off x="5561875" y="1934650"/>
            <a:ext cx="2527200" cy="18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Aplicación de temperatura global. Deberían probar los 195 </a:t>
            </a:r>
            <a:r>
              <a:rPr lang="es-419" sz="1350">
                <a:latin typeface="DM Sans"/>
                <a:ea typeface="DM Sans"/>
                <a:cs typeface="DM Sans"/>
                <a:sym typeface="DM Sans"/>
              </a:rPr>
              <a:t>países</a:t>
            </a:r>
            <a:r>
              <a:rPr lang="es-419" sz="1350">
                <a:latin typeface="DM Sans"/>
                <a:ea typeface="DM Sans"/>
                <a:cs typeface="DM Sans"/>
                <a:sym typeface="DM Sans"/>
              </a:rPr>
              <a:t>, por cada provincia y por cada ciudad… ¿Es un poco alta esa cantidad de casuísticas no?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237" name="Google Shape;237;p47"/>
          <p:cNvSpPr/>
          <p:nvPr/>
        </p:nvSpPr>
        <p:spPr>
          <a:xfrm>
            <a:off x="1280563" y="387216"/>
            <a:ext cx="587100" cy="587100"/>
          </a:xfrm>
          <a:prstGeom prst="ellipse">
            <a:avLst/>
          </a:prstGeom>
          <a:solidFill>
            <a:srgbClr val="DEFC5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7"/>
          <p:cNvSpPr txBox="1"/>
          <p:nvPr/>
        </p:nvSpPr>
        <p:spPr>
          <a:xfrm>
            <a:off x="1366975" y="380613"/>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000">
                <a:latin typeface="DM Sans"/>
                <a:ea typeface="DM Sans"/>
                <a:cs typeface="DM Sans"/>
                <a:sym typeface="DM Sans"/>
              </a:rPr>
              <a:t>2</a:t>
            </a:r>
            <a:endParaRPr b="1" sz="3000">
              <a:solidFill>
                <a:srgbClr val="000000"/>
              </a:solidFill>
              <a:latin typeface="DM Sans"/>
              <a:ea typeface="DM Sans"/>
              <a:cs typeface="DM Sans"/>
              <a:sym typeface="DM Sans"/>
            </a:endParaRPr>
          </a:p>
        </p:txBody>
      </p:sp>
      <p:pic>
        <p:nvPicPr>
          <p:cNvPr id="239" name="Google Shape;239;p47"/>
          <p:cNvPicPr preferRelativeResize="0"/>
          <p:nvPr/>
        </p:nvPicPr>
        <p:blipFill rotWithShape="1">
          <a:blip r:embed="rId3">
            <a:alphaModFix/>
          </a:blip>
          <a:srcRect b="0" l="0" r="0" t="0"/>
          <a:stretch/>
        </p:blipFill>
        <p:spPr>
          <a:xfrm>
            <a:off x="1366975" y="1682950"/>
            <a:ext cx="3492792" cy="2329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8"/>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45720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La prueba temprana ahorra tiempo y dinero</a:t>
            </a:r>
            <a:endParaRPr b="1" sz="4000">
              <a:solidFill>
                <a:schemeClr val="dk1"/>
              </a:solidFill>
              <a:latin typeface="DM Sans"/>
              <a:ea typeface="DM Sans"/>
              <a:cs typeface="DM Sans"/>
              <a:sym typeface="DM Sans"/>
            </a:endParaRPr>
          </a:p>
        </p:txBody>
      </p:sp>
      <p:sp>
        <p:nvSpPr>
          <p:cNvPr id="245" name="Google Shape;245;p48"/>
          <p:cNvSpPr txBox="1"/>
          <p:nvPr/>
        </p:nvSpPr>
        <p:spPr>
          <a:xfrm>
            <a:off x="384000" y="2466625"/>
            <a:ext cx="41064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Para detectar defectos de forma temprana, las actividades de prueba, tanto estáticas como dinámicas, deben iniciarse lo antes posible en el ciclo de vida de desarrollo de software.</a:t>
            </a:r>
            <a:endParaRPr sz="1350">
              <a:latin typeface="DM Sans"/>
              <a:ea typeface="DM Sans"/>
              <a:cs typeface="DM Sans"/>
              <a:sym typeface="DM Sans"/>
            </a:endParaRPr>
          </a:p>
        </p:txBody>
      </p:sp>
      <p:sp>
        <p:nvSpPr>
          <p:cNvPr id="246" name="Google Shape;246;p48"/>
          <p:cNvSpPr/>
          <p:nvPr/>
        </p:nvSpPr>
        <p:spPr>
          <a:xfrm>
            <a:off x="383988" y="6745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48"/>
          <p:cNvSpPr txBox="1"/>
          <p:nvPr/>
        </p:nvSpPr>
        <p:spPr>
          <a:xfrm>
            <a:off x="470400" y="6679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000">
                <a:latin typeface="DM Sans"/>
                <a:ea typeface="DM Sans"/>
                <a:cs typeface="DM Sans"/>
                <a:sym typeface="DM Sans"/>
              </a:rPr>
              <a:t>3</a:t>
            </a:r>
            <a:endParaRPr b="1" sz="3000">
              <a:solidFill>
                <a:srgbClr val="000000"/>
              </a:solidFill>
              <a:latin typeface="DM Sans"/>
              <a:ea typeface="DM Sans"/>
              <a:cs typeface="DM Sans"/>
              <a:sym typeface="DM Sans"/>
            </a:endParaRPr>
          </a:p>
        </p:txBody>
      </p:sp>
      <p:sp>
        <p:nvSpPr>
          <p:cNvPr id="248" name="Google Shape;248;p48"/>
          <p:cNvSpPr txBox="1"/>
          <p:nvPr/>
        </p:nvSpPr>
        <p:spPr>
          <a:xfrm>
            <a:off x="4638975" y="2466625"/>
            <a:ext cx="41064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La prueba temprana en el ciclo de vida de desarrollo de software ayuda a reducir o eliminar cambios costosos.</a:t>
            </a:r>
            <a:endParaRPr sz="1350">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9"/>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9"/>
          <p:cNvSpPr txBox="1"/>
          <p:nvPr/>
        </p:nvSpPr>
        <p:spPr>
          <a:xfrm>
            <a:off x="1867675"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Ejemplo Tercer Principio</a:t>
            </a:r>
            <a:endParaRPr b="1" sz="3500">
              <a:solidFill>
                <a:schemeClr val="lt1"/>
              </a:solidFill>
              <a:latin typeface="DM Sans"/>
              <a:ea typeface="DM Sans"/>
              <a:cs typeface="DM Sans"/>
              <a:sym typeface="DM Sans"/>
            </a:endParaRPr>
          </a:p>
        </p:txBody>
      </p:sp>
      <p:sp>
        <p:nvSpPr>
          <p:cNvPr id="255" name="Google Shape;255;p49"/>
          <p:cNvSpPr txBox="1"/>
          <p:nvPr/>
        </p:nvSpPr>
        <p:spPr>
          <a:xfrm>
            <a:off x="1683888" y="3070450"/>
            <a:ext cx="6102900" cy="87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Según un estudio realizado por IBM, el costo de reparación de un defecto en su etapa de post-producción es de hasta 30 veces más costoso, que en la etapa de diseño, y 3 veces más que en la etapa de testing.</a:t>
            </a:r>
            <a:endParaRPr sz="1350">
              <a:latin typeface="DM Sans"/>
              <a:ea typeface="DM Sans"/>
              <a:cs typeface="DM Sans"/>
              <a:sym typeface="DM Sans"/>
            </a:endParaRPr>
          </a:p>
        </p:txBody>
      </p:sp>
      <p:sp>
        <p:nvSpPr>
          <p:cNvPr id="256" name="Google Shape;256;p49"/>
          <p:cNvSpPr/>
          <p:nvPr/>
        </p:nvSpPr>
        <p:spPr>
          <a:xfrm>
            <a:off x="1280563" y="387216"/>
            <a:ext cx="587100" cy="587100"/>
          </a:xfrm>
          <a:prstGeom prst="ellipse">
            <a:avLst/>
          </a:prstGeom>
          <a:solidFill>
            <a:srgbClr val="DEFC5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9"/>
          <p:cNvSpPr txBox="1"/>
          <p:nvPr/>
        </p:nvSpPr>
        <p:spPr>
          <a:xfrm>
            <a:off x="1366975" y="380613"/>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000">
                <a:latin typeface="DM Sans"/>
                <a:ea typeface="DM Sans"/>
                <a:cs typeface="DM Sans"/>
                <a:sym typeface="DM Sans"/>
              </a:rPr>
              <a:t>3</a:t>
            </a:r>
            <a:endParaRPr b="1" sz="3000">
              <a:solidFill>
                <a:srgbClr val="000000"/>
              </a:solidFill>
              <a:latin typeface="DM Sans"/>
              <a:ea typeface="DM Sans"/>
              <a:cs typeface="DM Sans"/>
              <a:sym typeface="DM Sans"/>
            </a:endParaRPr>
          </a:p>
        </p:txBody>
      </p:sp>
      <p:pic>
        <p:nvPicPr>
          <p:cNvPr id="258" name="Google Shape;258;p49"/>
          <p:cNvPicPr preferRelativeResize="0"/>
          <p:nvPr/>
        </p:nvPicPr>
        <p:blipFill rotWithShape="1">
          <a:blip r:embed="rId3">
            <a:alphaModFix/>
          </a:blip>
          <a:srcRect b="0" l="0" r="0" t="0"/>
          <a:stretch/>
        </p:blipFill>
        <p:spPr>
          <a:xfrm>
            <a:off x="1233789" y="1754950"/>
            <a:ext cx="6676425" cy="989100"/>
          </a:xfrm>
          <a:prstGeom prst="rect">
            <a:avLst/>
          </a:prstGeom>
          <a:noFill/>
          <a:ln>
            <a:noFill/>
          </a:ln>
        </p:spPr>
      </p:pic>
      <p:sp>
        <p:nvSpPr>
          <p:cNvPr id="259" name="Google Shape;259;p49"/>
          <p:cNvSpPr txBox="1"/>
          <p:nvPr/>
        </p:nvSpPr>
        <p:spPr>
          <a:xfrm>
            <a:off x="214300" y="4680125"/>
            <a:ext cx="36840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Fuente:</a:t>
            </a:r>
            <a:r>
              <a:rPr lang="es-419" sz="1350" u="sng">
                <a:solidFill>
                  <a:schemeClr val="hlink"/>
                </a:solidFill>
                <a:latin typeface="DM Sans"/>
                <a:ea typeface="DM Sans"/>
                <a:cs typeface="DM Sans"/>
                <a:sym typeface="DM Sans"/>
                <a:hlinkClick r:id="rId4"/>
              </a:rPr>
              <a:t>Link</a:t>
            </a:r>
            <a:endParaRPr sz="1350">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5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45720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Los defectos se agrupan</a:t>
            </a:r>
            <a:endParaRPr b="1" sz="4000">
              <a:solidFill>
                <a:schemeClr val="dk1"/>
              </a:solidFill>
              <a:latin typeface="DM Sans"/>
              <a:ea typeface="DM Sans"/>
              <a:cs typeface="DM Sans"/>
              <a:sym typeface="DM Sans"/>
            </a:endParaRPr>
          </a:p>
        </p:txBody>
      </p:sp>
      <p:sp>
        <p:nvSpPr>
          <p:cNvPr id="265" name="Google Shape;265;p50"/>
          <p:cNvSpPr txBox="1"/>
          <p:nvPr/>
        </p:nvSpPr>
        <p:spPr>
          <a:xfrm>
            <a:off x="391313" y="2201300"/>
            <a:ext cx="41064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En general, un pequeño número de módulos contiene la mayoría de los defectos descubiertos durante la prueba previa al lanzamiento, o es responsable de la mayoría de los fallos operativos.</a:t>
            </a:r>
            <a:endParaRPr sz="1350">
              <a:latin typeface="DM Sans"/>
              <a:ea typeface="DM Sans"/>
              <a:cs typeface="DM Sans"/>
              <a:sym typeface="DM Sans"/>
            </a:endParaRPr>
          </a:p>
        </p:txBody>
      </p:sp>
      <p:sp>
        <p:nvSpPr>
          <p:cNvPr id="266" name="Google Shape;266;p50"/>
          <p:cNvSpPr/>
          <p:nvPr/>
        </p:nvSpPr>
        <p:spPr>
          <a:xfrm>
            <a:off x="383988" y="6745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50"/>
          <p:cNvSpPr txBox="1"/>
          <p:nvPr/>
        </p:nvSpPr>
        <p:spPr>
          <a:xfrm>
            <a:off x="470400" y="6679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000">
                <a:latin typeface="DM Sans"/>
                <a:ea typeface="DM Sans"/>
                <a:cs typeface="DM Sans"/>
                <a:sym typeface="DM Sans"/>
              </a:rPr>
              <a:t>4</a:t>
            </a:r>
            <a:endParaRPr b="1" sz="3000">
              <a:solidFill>
                <a:srgbClr val="000000"/>
              </a:solidFill>
              <a:latin typeface="DM Sans"/>
              <a:ea typeface="DM Sans"/>
              <a:cs typeface="DM Sans"/>
              <a:sym typeface="DM Sans"/>
            </a:endParaRPr>
          </a:p>
        </p:txBody>
      </p:sp>
      <p:sp>
        <p:nvSpPr>
          <p:cNvPr id="268" name="Google Shape;268;p50"/>
          <p:cNvSpPr txBox="1"/>
          <p:nvPr/>
        </p:nvSpPr>
        <p:spPr>
          <a:xfrm>
            <a:off x="4646288" y="2201300"/>
            <a:ext cx="41064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Las agrupaciones de defectos observadas en la prueba o producción son una aportación importante a un análisis de riesgos utilizado para centrar el esfuerzo de la prueba.</a:t>
            </a:r>
            <a:endParaRPr sz="1350">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51"/>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51"/>
          <p:cNvSpPr txBox="1"/>
          <p:nvPr/>
        </p:nvSpPr>
        <p:spPr>
          <a:xfrm>
            <a:off x="1867675"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Ejemplo Cuarto Principio</a:t>
            </a:r>
            <a:endParaRPr b="1" sz="3500">
              <a:solidFill>
                <a:schemeClr val="lt1"/>
              </a:solidFill>
              <a:latin typeface="DM Sans"/>
              <a:ea typeface="DM Sans"/>
              <a:cs typeface="DM Sans"/>
              <a:sym typeface="DM Sans"/>
            </a:endParaRPr>
          </a:p>
        </p:txBody>
      </p:sp>
      <p:sp>
        <p:nvSpPr>
          <p:cNvPr id="275" name="Google Shape;275;p51"/>
          <p:cNvSpPr txBox="1"/>
          <p:nvPr/>
        </p:nvSpPr>
        <p:spPr>
          <a:xfrm>
            <a:off x="5398618" y="2054200"/>
            <a:ext cx="2490300" cy="158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El 80% de los defectos se encuentra en el 20% de los módulos, ya que son el puntapié para desencadenar otros defectos en el resto del producto.</a:t>
            </a:r>
            <a:endParaRPr sz="1350">
              <a:latin typeface="DM Sans"/>
              <a:ea typeface="DM Sans"/>
              <a:cs typeface="DM Sans"/>
              <a:sym typeface="DM Sans"/>
            </a:endParaRPr>
          </a:p>
        </p:txBody>
      </p:sp>
      <p:sp>
        <p:nvSpPr>
          <p:cNvPr id="276" name="Google Shape;276;p51"/>
          <p:cNvSpPr/>
          <p:nvPr/>
        </p:nvSpPr>
        <p:spPr>
          <a:xfrm>
            <a:off x="1280563" y="387216"/>
            <a:ext cx="587100" cy="587100"/>
          </a:xfrm>
          <a:prstGeom prst="ellipse">
            <a:avLst/>
          </a:prstGeom>
          <a:solidFill>
            <a:srgbClr val="DEFC5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1"/>
          <p:cNvSpPr txBox="1"/>
          <p:nvPr/>
        </p:nvSpPr>
        <p:spPr>
          <a:xfrm>
            <a:off x="1366975" y="380613"/>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000">
                <a:latin typeface="DM Sans"/>
                <a:ea typeface="DM Sans"/>
                <a:cs typeface="DM Sans"/>
                <a:sym typeface="DM Sans"/>
              </a:rPr>
              <a:t>4</a:t>
            </a:r>
            <a:endParaRPr b="1" sz="3000">
              <a:solidFill>
                <a:srgbClr val="000000"/>
              </a:solidFill>
              <a:latin typeface="DM Sans"/>
              <a:ea typeface="DM Sans"/>
              <a:cs typeface="DM Sans"/>
              <a:sym typeface="DM Sans"/>
            </a:endParaRPr>
          </a:p>
        </p:txBody>
      </p:sp>
      <p:pic>
        <p:nvPicPr>
          <p:cNvPr id="278" name="Google Shape;278;p51"/>
          <p:cNvPicPr preferRelativeResize="0"/>
          <p:nvPr/>
        </p:nvPicPr>
        <p:blipFill rotWithShape="1">
          <a:blip r:embed="rId3">
            <a:alphaModFix/>
          </a:blip>
          <a:srcRect b="0" l="0" r="0" t="0"/>
          <a:stretch/>
        </p:blipFill>
        <p:spPr>
          <a:xfrm>
            <a:off x="958625" y="1530688"/>
            <a:ext cx="3951499" cy="26343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52"/>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45720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Cuidado con la paradoja del pesticida</a:t>
            </a:r>
            <a:endParaRPr b="1" sz="4000">
              <a:solidFill>
                <a:schemeClr val="dk1"/>
              </a:solidFill>
              <a:latin typeface="DM Sans"/>
              <a:ea typeface="DM Sans"/>
              <a:cs typeface="DM Sans"/>
              <a:sym typeface="DM Sans"/>
            </a:endParaRPr>
          </a:p>
        </p:txBody>
      </p:sp>
      <p:sp>
        <p:nvSpPr>
          <p:cNvPr id="284" name="Google Shape;284;p52"/>
          <p:cNvSpPr txBox="1"/>
          <p:nvPr/>
        </p:nvSpPr>
        <p:spPr>
          <a:xfrm>
            <a:off x="391313" y="2201300"/>
            <a:ext cx="41064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Si las mismas pruebas se repiten una y otra vez, eventualmente estas pruebas ya no encontrarán ningún defecto nuevo.</a:t>
            </a:r>
            <a:endParaRPr sz="1350">
              <a:latin typeface="DM Sans"/>
              <a:ea typeface="DM Sans"/>
              <a:cs typeface="DM Sans"/>
              <a:sym typeface="DM Sans"/>
            </a:endParaRPr>
          </a:p>
        </p:txBody>
      </p:sp>
      <p:sp>
        <p:nvSpPr>
          <p:cNvPr id="285" name="Google Shape;285;p52"/>
          <p:cNvSpPr/>
          <p:nvPr/>
        </p:nvSpPr>
        <p:spPr>
          <a:xfrm>
            <a:off x="383988" y="6745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52"/>
          <p:cNvSpPr txBox="1"/>
          <p:nvPr/>
        </p:nvSpPr>
        <p:spPr>
          <a:xfrm>
            <a:off x="470400" y="6679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000">
                <a:latin typeface="DM Sans"/>
                <a:ea typeface="DM Sans"/>
                <a:cs typeface="DM Sans"/>
                <a:sym typeface="DM Sans"/>
              </a:rPr>
              <a:t>5</a:t>
            </a:r>
            <a:endParaRPr b="1" sz="3000">
              <a:solidFill>
                <a:srgbClr val="000000"/>
              </a:solidFill>
              <a:latin typeface="DM Sans"/>
              <a:ea typeface="DM Sans"/>
              <a:cs typeface="DM Sans"/>
              <a:sym typeface="DM Sans"/>
            </a:endParaRPr>
          </a:p>
        </p:txBody>
      </p:sp>
      <p:sp>
        <p:nvSpPr>
          <p:cNvPr id="287" name="Google Shape;287;p52"/>
          <p:cNvSpPr txBox="1"/>
          <p:nvPr/>
        </p:nvSpPr>
        <p:spPr>
          <a:xfrm>
            <a:off x="4646288" y="2201300"/>
            <a:ext cx="41064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Para detectar nuevos defectos, es posible que sea necesario cambiar las pruebas y los datos de prueba existentes, y es posible que sea necesario redactar nuevas pruebas.</a:t>
            </a:r>
            <a:endParaRPr sz="1350">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53"/>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53"/>
          <p:cNvSpPr txBox="1"/>
          <p:nvPr/>
        </p:nvSpPr>
        <p:spPr>
          <a:xfrm>
            <a:off x="1867675"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Ejemplo Quinto Principio</a:t>
            </a:r>
            <a:endParaRPr b="1" sz="3500">
              <a:solidFill>
                <a:schemeClr val="lt1"/>
              </a:solidFill>
              <a:latin typeface="DM Sans"/>
              <a:ea typeface="DM Sans"/>
              <a:cs typeface="DM Sans"/>
              <a:sym typeface="DM Sans"/>
            </a:endParaRPr>
          </a:p>
        </p:txBody>
      </p:sp>
      <p:sp>
        <p:nvSpPr>
          <p:cNvPr id="294" name="Google Shape;294;p53"/>
          <p:cNvSpPr txBox="1"/>
          <p:nvPr/>
        </p:nvSpPr>
        <p:spPr>
          <a:xfrm>
            <a:off x="5398618" y="2054200"/>
            <a:ext cx="2490300" cy="158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Si utilizamos los mismos métodos una y otra vez, estos dejan de surtir efecto, de la misma forma que el pesticida deja de surtir efectos en las plagas.</a:t>
            </a:r>
            <a:endParaRPr sz="1350">
              <a:latin typeface="DM Sans"/>
              <a:ea typeface="DM Sans"/>
              <a:cs typeface="DM Sans"/>
              <a:sym typeface="DM Sans"/>
            </a:endParaRPr>
          </a:p>
        </p:txBody>
      </p:sp>
      <p:sp>
        <p:nvSpPr>
          <p:cNvPr id="295" name="Google Shape;295;p53"/>
          <p:cNvSpPr/>
          <p:nvPr/>
        </p:nvSpPr>
        <p:spPr>
          <a:xfrm>
            <a:off x="1280563" y="387216"/>
            <a:ext cx="587100" cy="587100"/>
          </a:xfrm>
          <a:prstGeom prst="ellipse">
            <a:avLst/>
          </a:prstGeom>
          <a:solidFill>
            <a:srgbClr val="DEFC5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53"/>
          <p:cNvSpPr txBox="1"/>
          <p:nvPr/>
        </p:nvSpPr>
        <p:spPr>
          <a:xfrm>
            <a:off x="1366975" y="380613"/>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000">
                <a:latin typeface="DM Sans"/>
                <a:ea typeface="DM Sans"/>
                <a:cs typeface="DM Sans"/>
                <a:sym typeface="DM Sans"/>
              </a:rPr>
              <a:t>5</a:t>
            </a:r>
            <a:endParaRPr b="1" sz="3000">
              <a:solidFill>
                <a:srgbClr val="000000"/>
              </a:solidFill>
              <a:latin typeface="DM Sans"/>
              <a:ea typeface="DM Sans"/>
              <a:cs typeface="DM Sans"/>
              <a:sym typeface="DM Sans"/>
            </a:endParaRPr>
          </a:p>
        </p:txBody>
      </p:sp>
      <p:pic>
        <p:nvPicPr>
          <p:cNvPr id="297" name="Google Shape;297;p53"/>
          <p:cNvPicPr preferRelativeResize="0"/>
          <p:nvPr/>
        </p:nvPicPr>
        <p:blipFill rotWithShape="1">
          <a:blip r:embed="rId3">
            <a:alphaModFix/>
          </a:blip>
          <a:srcRect b="0" l="0" r="0" t="0"/>
          <a:stretch/>
        </p:blipFill>
        <p:spPr>
          <a:xfrm>
            <a:off x="1050100" y="1581525"/>
            <a:ext cx="3805900" cy="253265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36"/>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¿Qué significa ser un tester?</a:t>
            </a:r>
            <a:endParaRPr b="1" sz="4000">
              <a:solidFill>
                <a:srgbClr val="EAFF6A"/>
              </a:solidFill>
              <a:latin typeface="DM Sans"/>
              <a:ea typeface="DM Sans"/>
              <a:cs typeface="DM Sans"/>
              <a:sym typeface="DM Sans"/>
            </a:endParaRPr>
          </a:p>
        </p:txBody>
      </p:sp>
      <p:sp>
        <p:nvSpPr>
          <p:cNvPr id="116" name="Google Shape;116;p36"/>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1800">
                <a:solidFill>
                  <a:schemeClr val="lt1"/>
                </a:solidFill>
                <a:latin typeface="DM Sans"/>
                <a:ea typeface="DM Sans"/>
                <a:cs typeface="DM Sans"/>
                <a:sym typeface="DM Sans"/>
              </a:rPr>
              <a:t>Clase 02.</a:t>
            </a:r>
            <a:r>
              <a:rPr lang="es-419" sz="1800">
                <a:solidFill>
                  <a:schemeClr val="lt1"/>
                </a:solidFill>
                <a:latin typeface="DM Sans"/>
                <a:ea typeface="DM Sans"/>
                <a:cs typeface="DM Sans"/>
                <a:sym typeface="DM Sans"/>
              </a:rPr>
              <a:t> Tester QA Manual</a:t>
            </a:r>
            <a:endParaRPr sz="1600">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4"/>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45720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Las pruebas depende del contexto</a:t>
            </a:r>
            <a:endParaRPr b="1" sz="4000">
              <a:solidFill>
                <a:schemeClr val="dk1"/>
              </a:solidFill>
              <a:latin typeface="DM Sans"/>
              <a:ea typeface="DM Sans"/>
              <a:cs typeface="DM Sans"/>
              <a:sym typeface="DM Sans"/>
            </a:endParaRPr>
          </a:p>
        </p:txBody>
      </p:sp>
      <p:sp>
        <p:nvSpPr>
          <p:cNvPr id="303" name="Google Shape;303;p54"/>
          <p:cNvSpPr txBox="1"/>
          <p:nvPr/>
        </p:nvSpPr>
        <p:spPr>
          <a:xfrm>
            <a:off x="391333" y="2201300"/>
            <a:ext cx="65994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Las pruebas se realizan de distintas  maneras en diferentes contextos. Comprendiendo que el contexto va a indicar herramientas que pueden utilizarse para probar, ambiente o tipo de objeto que se prueba, metodología implementada por la empresa, o cualquier otro contexto que pueda existir.</a:t>
            </a:r>
            <a:endParaRPr sz="1350">
              <a:latin typeface="DM Sans"/>
              <a:ea typeface="DM Sans"/>
              <a:cs typeface="DM Sans"/>
              <a:sym typeface="DM Sans"/>
            </a:endParaRPr>
          </a:p>
        </p:txBody>
      </p:sp>
      <p:sp>
        <p:nvSpPr>
          <p:cNvPr id="304" name="Google Shape;304;p54"/>
          <p:cNvSpPr/>
          <p:nvPr/>
        </p:nvSpPr>
        <p:spPr>
          <a:xfrm>
            <a:off x="383988" y="6745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54"/>
          <p:cNvSpPr txBox="1"/>
          <p:nvPr/>
        </p:nvSpPr>
        <p:spPr>
          <a:xfrm>
            <a:off x="470400" y="6679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000">
                <a:latin typeface="DM Sans"/>
                <a:ea typeface="DM Sans"/>
                <a:cs typeface="DM Sans"/>
                <a:sym typeface="DM Sans"/>
              </a:rPr>
              <a:t>6</a:t>
            </a:r>
            <a:endParaRPr b="1" sz="3000">
              <a:solidFill>
                <a:srgbClr val="000000"/>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5"/>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55"/>
          <p:cNvSpPr txBox="1"/>
          <p:nvPr/>
        </p:nvSpPr>
        <p:spPr>
          <a:xfrm>
            <a:off x="1867675"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Ejemplo  Principio</a:t>
            </a:r>
            <a:endParaRPr b="1" sz="3500">
              <a:solidFill>
                <a:schemeClr val="lt1"/>
              </a:solidFill>
              <a:latin typeface="DM Sans"/>
              <a:ea typeface="DM Sans"/>
              <a:cs typeface="DM Sans"/>
              <a:sym typeface="DM Sans"/>
            </a:endParaRPr>
          </a:p>
        </p:txBody>
      </p:sp>
      <p:sp>
        <p:nvSpPr>
          <p:cNvPr id="312" name="Google Shape;312;p55"/>
          <p:cNvSpPr txBox="1"/>
          <p:nvPr/>
        </p:nvSpPr>
        <p:spPr>
          <a:xfrm>
            <a:off x="5408843" y="1934650"/>
            <a:ext cx="2490300" cy="18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Tenemos 3 tostadoras en la imagen. ¿Creen que van a tener que hacer las mismas pruebas para las tres? ¿O cada tostadora tendrá su propio set de pruebas distinta a las otras?</a:t>
            </a:r>
            <a:endParaRPr sz="1350">
              <a:latin typeface="DM Sans"/>
              <a:ea typeface="DM Sans"/>
              <a:cs typeface="DM Sans"/>
              <a:sym typeface="DM Sans"/>
            </a:endParaRPr>
          </a:p>
        </p:txBody>
      </p:sp>
      <p:sp>
        <p:nvSpPr>
          <p:cNvPr id="313" name="Google Shape;313;p55"/>
          <p:cNvSpPr/>
          <p:nvPr/>
        </p:nvSpPr>
        <p:spPr>
          <a:xfrm>
            <a:off x="1280563" y="387216"/>
            <a:ext cx="587100" cy="587100"/>
          </a:xfrm>
          <a:prstGeom prst="ellipse">
            <a:avLst/>
          </a:prstGeom>
          <a:solidFill>
            <a:srgbClr val="DEFC5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55"/>
          <p:cNvSpPr txBox="1"/>
          <p:nvPr/>
        </p:nvSpPr>
        <p:spPr>
          <a:xfrm>
            <a:off x="1366975" y="380613"/>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000">
                <a:latin typeface="DM Sans"/>
                <a:ea typeface="DM Sans"/>
                <a:cs typeface="DM Sans"/>
                <a:sym typeface="DM Sans"/>
              </a:rPr>
              <a:t>6</a:t>
            </a:r>
            <a:endParaRPr b="1" sz="3000">
              <a:solidFill>
                <a:srgbClr val="000000"/>
              </a:solidFill>
              <a:latin typeface="DM Sans"/>
              <a:ea typeface="DM Sans"/>
              <a:cs typeface="DM Sans"/>
              <a:sym typeface="DM Sans"/>
            </a:endParaRPr>
          </a:p>
        </p:txBody>
      </p:sp>
      <p:pic>
        <p:nvPicPr>
          <p:cNvPr id="315" name="Google Shape;315;p55"/>
          <p:cNvPicPr preferRelativeResize="0"/>
          <p:nvPr/>
        </p:nvPicPr>
        <p:blipFill rotWithShape="1">
          <a:blip r:embed="rId3">
            <a:alphaModFix/>
          </a:blip>
          <a:srcRect b="0" l="0" r="0" t="0"/>
          <a:stretch/>
        </p:blipFill>
        <p:spPr>
          <a:xfrm>
            <a:off x="989250" y="1490550"/>
            <a:ext cx="4072878" cy="27145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6"/>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45720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La ausencia de errores es una falacia</a:t>
            </a:r>
            <a:endParaRPr b="1" sz="4000">
              <a:solidFill>
                <a:schemeClr val="dk1"/>
              </a:solidFill>
              <a:latin typeface="DM Sans"/>
              <a:ea typeface="DM Sans"/>
              <a:cs typeface="DM Sans"/>
              <a:sym typeface="DM Sans"/>
            </a:endParaRPr>
          </a:p>
        </p:txBody>
      </p:sp>
      <p:sp>
        <p:nvSpPr>
          <p:cNvPr id="321" name="Google Shape;321;p56"/>
          <p:cNvSpPr txBox="1"/>
          <p:nvPr/>
        </p:nvSpPr>
        <p:spPr>
          <a:xfrm>
            <a:off x="391337" y="2201300"/>
            <a:ext cx="79668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Algunas organizaciones esperan que los tester puedan realizar todas las pruebas posibles y encontrar todos los defectos posibles, pero los principios 2 y 1, respectivamente, nos dicen que esto es imposible. Además, es una creencia equivocada esperar que sólo con encontrar y corregir un gran número de defectos se asegure el éxito de un sistema.</a:t>
            </a:r>
            <a:endParaRPr sz="1350">
              <a:latin typeface="DM Sans"/>
              <a:ea typeface="DM Sans"/>
              <a:cs typeface="DM Sans"/>
              <a:sym typeface="DM Sans"/>
            </a:endParaRPr>
          </a:p>
        </p:txBody>
      </p:sp>
      <p:sp>
        <p:nvSpPr>
          <p:cNvPr id="322" name="Google Shape;322;p56"/>
          <p:cNvSpPr/>
          <p:nvPr/>
        </p:nvSpPr>
        <p:spPr>
          <a:xfrm>
            <a:off x="383988" y="6745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56"/>
          <p:cNvSpPr txBox="1"/>
          <p:nvPr/>
        </p:nvSpPr>
        <p:spPr>
          <a:xfrm>
            <a:off x="470400" y="6679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000">
                <a:latin typeface="DM Sans"/>
                <a:ea typeface="DM Sans"/>
                <a:cs typeface="DM Sans"/>
                <a:sym typeface="DM Sans"/>
              </a:rPr>
              <a:t>7</a:t>
            </a:r>
            <a:endParaRPr b="1" sz="3000">
              <a:solidFill>
                <a:srgbClr val="000000"/>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7"/>
          <p:cNvSpPr/>
          <p:nvPr/>
        </p:nvSpPr>
        <p:spPr>
          <a:xfrm>
            <a:off x="647400" y="11585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57"/>
          <p:cNvSpPr txBox="1"/>
          <p:nvPr/>
        </p:nvSpPr>
        <p:spPr>
          <a:xfrm>
            <a:off x="1867675"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Ejemplo Séptimo Principio</a:t>
            </a:r>
            <a:endParaRPr b="1" sz="3500">
              <a:solidFill>
                <a:schemeClr val="lt1"/>
              </a:solidFill>
              <a:latin typeface="DM Sans"/>
              <a:ea typeface="DM Sans"/>
              <a:cs typeface="DM Sans"/>
              <a:sym typeface="DM Sans"/>
            </a:endParaRPr>
          </a:p>
        </p:txBody>
      </p:sp>
      <p:sp>
        <p:nvSpPr>
          <p:cNvPr id="330" name="Google Shape;330;p57"/>
          <p:cNvSpPr txBox="1"/>
          <p:nvPr/>
        </p:nvSpPr>
        <p:spPr>
          <a:xfrm>
            <a:off x="1750293" y="1538225"/>
            <a:ext cx="2490300" cy="87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Sabemos que el cliente espera entregar un x-wing al “no encontrar errores” pero...</a:t>
            </a:r>
            <a:endParaRPr sz="1350">
              <a:latin typeface="DM Sans"/>
              <a:ea typeface="DM Sans"/>
              <a:cs typeface="DM Sans"/>
              <a:sym typeface="DM Sans"/>
            </a:endParaRPr>
          </a:p>
        </p:txBody>
      </p:sp>
      <p:sp>
        <p:nvSpPr>
          <p:cNvPr id="331" name="Google Shape;331;p57"/>
          <p:cNvSpPr/>
          <p:nvPr/>
        </p:nvSpPr>
        <p:spPr>
          <a:xfrm>
            <a:off x="1280563" y="387216"/>
            <a:ext cx="587100" cy="587100"/>
          </a:xfrm>
          <a:prstGeom prst="ellipse">
            <a:avLst/>
          </a:prstGeom>
          <a:solidFill>
            <a:srgbClr val="DEFC5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7"/>
          <p:cNvSpPr txBox="1"/>
          <p:nvPr/>
        </p:nvSpPr>
        <p:spPr>
          <a:xfrm>
            <a:off x="1366975" y="380613"/>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000">
                <a:latin typeface="DM Sans"/>
                <a:ea typeface="DM Sans"/>
                <a:cs typeface="DM Sans"/>
                <a:sym typeface="DM Sans"/>
              </a:rPr>
              <a:t>7</a:t>
            </a:r>
            <a:endParaRPr b="1" sz="3000">
              <a:solidFill>
                <a:srgbClr val="000000"/>
              </a:solidFill>
              <a:latin typeface="DM Sans"/>
              <a:ea typeface="DM Sans"/>
              <a:cs typeface="DM Sans"/>
              <a:sym typeface="DM Sans"/>
            </a:endParaRPr>
          </a:p>
        </p:txBody>
      </p:sp>
      <p:pic>
        <p:nvPicPr>
          <p:cNvPr id="333" name="Google Shape;333;p57"/>
          <p:cNvPicPr preferRelativeResize="0"/>
          <p:nvPr/>
        </p:nvPicPr>
        <p:blipFill rotWithShape="1">
          <a:blip r:embed="rId3">
            <a:alphaModFix/>
          </a:blip>
          <a:srcRect b="0" l="0" r="0" t="0"/>
          <a:stretch/>
        </p:blipFill>
        <p:spPr>
          <a:xfrm>
            <a:off x="4612825" y="1282202"/>
            <a:ext cx="2839853" cy="1499025"/>
          </a:xfrm>
          <a:prstGeom prst="rect">
            <a:avLst/>
          </a:prstGeom>
          <a:noFill/>
          <a:ln>
            <a:noFill/>
          </a:ln>
        </p:spPr>
      </p:pic>
      <p:sp>
        <p:nvSpPr>
          <p:cNvPr id="334" name="Google Shape;334;p57"/>
          <p:cNvSpPr txBox="1"/>
          <p:nvPr/>
        </p:nvSpPr>
        <p:spPr>
          <a:xfrm>
            <a:off x="4515802" y="3047850"/>
            <a:ext cx="3291300" cy="110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...nos encontramos con uno de papel al dejar de lado la usabilidad, no cumplir con las necesidades y es de menor calidad que la competencia.</a:t>
            </a:r>
            <a:endParaRPr sz="1350">
              <a:latin typeface="DM Sans"/>
              <a:ea typeface="DM Sans"/>
              <a:cs typeface="DM Sans"/>
              <a:sym typeface="DM Sans"/>
            </a:endParaRPr>
          </a:p>
        </p:txBody>
      </p:sp>
      <p:pic>
        <p:nvPicPr>
          <p:cNvPr id="335" name="Google Shape;335;p57"/>
          <p:cNvPicPr preferRelativeResize="0"/>
          <p:nvPr/>
        </p:nvPicPr>
        <p:blipFill rotWithShape="1">
          <a:blip r:embed="rId4">
            <a:alphaModFix/>
          </a:blip>
          <a:srcRect b="0" l="0" r="0" t="0"/>
          <a:stretch/>
        </p:blipFill>
        <p:spPr>
          <a:xfrm>
            <a:off x="1750299" y="2770475"/>
            <a:ext cx="2247450" cy="149902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58"/>
          <p:cNvSpPr txBox="1"/>
          <p:nvPr/>
        </p:nvSpPr>
        <p:spPr>
          <a:xfrm>
            <a:off x="1374238" y="1604575"/>
            <a:ext cx="6221400" cy="2401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lt1"/>
                </a:solidFill>
                <a:latin typeface="DM Sans"/>
                <a:ea typeface="DM Sans"/>
                <a:cs typeface="DM Sans"/>
                <a:sym typeface="DM Sans"/>
              </a:rPr>
              <a:t>¿Cuáles son las responsabilidades</a:t>
            </a:r>
            <a:endParaRPr b="1" sz="4000">
              <a:solidFill>
                <a:srgbClr val="EA90FF"/>
              </a:solidFill>
              <a:latin typeface="DM Sans"/>
              <a:ea typeface="DM Sans"/>
              <a:cs typeface="DM Sans"/>
              <a:sym typeface="DM Sans"/>
            </a:endParaRPr>
          </a:p>
          <a:p>
            <a:pPr indent="0" lvl="0" marL="0" rtl="0" algn="ctr">
              <a:lnSpc>
                <a:spcPct val="90000"/>
              </a:lnSpc>
              <a:spcBef>
                <a:spcPts val="0"/>
              </a:spcBef>
              <a:spcAft>
                <a:spcPts val="0"/>
              </a:spcAft>
              <a:buNone/>
            </a:pPr>
            <a:r>
              <a:rPr b="1" lang="es-419" sz="4000">
                <a:solidFill>
                  <a:srgbClr val="EA90FF"/>
                </a:solidFill>
                <a:latin typeface="DM Sans"/>
                <a:ea typeface="DM Sans"/>
                <a:cs typeface="DM Sans"/>
                <a:sym typeface="DM Sans"/>
              </a:rPr>
              <a:t>de un tester manual?</a:t>
            </a:r>
            <a:endParaRPr b="1" sz="4000">
              <a:solidFill>
                <a:srgbClr val="EA90FF"/>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rgbClr val="EA90FF"/>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grpSp>
        <p:nvGrpSpPr>
          <p:cNvPr id="345" name="Google Shape;345;p59"/>
          <p:cNvGrpSpPr/>
          <p:nvPr/>
        </p:nvGrpSpPr>
        <p:grpSpPr>
          <a:xfrm>
            <a:off x="473370" y="619431"/>
            <a:ext cx="738905" cy="738905"/>
            <a:chOff x="575612" y="1950748"/>
            <a:chExt cx="431100" cy="431100"/>
          </a:xfrm>
        </p:grpSpPr>
        <p:sp>
          <p:nvSpPr>
            <p:cNvPr id="346" name="Google Shape;346;p59"/>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7" name="Google Shape;347;p59"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348" name="Google Shape;348;p59"/>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349" name="Google Shape;349;p59"/>
          <p:cNvSpPr txBox="1"/>
          <p:nvPr/>
        </p:nvSpPr>
        <p:spPr>
          <a:xfrm>
            <a:off x="473350" y="1626100"/>
            <a:ext cx="7169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500">
                <a:solidFill>
                  <a:srgbClr val="B7B7B7"/>
                </a:solidFill>
                <a:latin typeface="DM Sans"/>
                <a:ea typeface="DM Sans"/>
                <a:cs typeface="DM Sans"/>
                <a:sym typeface="DM Sans"/>
              </a:rPr>
              <a:t>¿Cuál creen que es la responsabilidad del tester?</a:t>
            </a:r>
            <a:endParaRPr sz="2500">
              <a:solidFill>
                <a:srgbClr val="B7B7B7"/>
              </a:solidFill>
              <a:latin typeface="DM Sans"/>
              <a:ea typeface="DM Sans"/>
              <a:cs typeface="DM Sans"/>
              <a:sym typeface="DM Sans"/>
            </a:endParaRPr>
          </a:p>
          <a:p>
            <a:pPr indent="0" lvl="0" marL="0" rtl="0" algn="l">
              <a:spcBef>
                <a:spcPts val="0"/>
              </a:spcBef>
              <a:spcAft>
                <a:spcPts val="0"/>
              </a:spcAft>
              <a:buNone/>
            </a:pPr>
            <a:r>
              <a:rPr lang="es-419" sz="2500">
                <a:solidFill>
                  <a:srgbClr val="B7B7B7"/>
                </a:solidFill>
                <a:latin typeface="DM Sans"/>
                <a:ea typeface="DM Sans"/>
                <a:cs typeface="DM Sans"/>
                <a:sym typeface="DM Sans"/>
              </a:rPr>
              <a:t>¿Calidad de un producto, encontrar bugs o ser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rPr lang="es-419" sz="2500">
                <a:solidFill>
                  <a:srgbClr val="B7B7B7"/>
                </a:solidFill>
                <a:latin typeface="DM Sans"/>
                <a:ea typeface="DM Sans"/>
                <a:cs typeface="DM Sans"/>
                <a:sym typeface="DM Sans"/>
              </a:rPr>
              <a:t>el enemigo de los desarrolladores?</a:t>
            </a:r>
            <a:endParaRPr sz="2500">
              <a:solidFill>
                <a:srgbClr val="B7B7B7"/>
              </a:solidFill>
              <a:latin typeface="DM Sans"/>
              <a:ea typeface="DM Sans"/>
              <a:cs typeface="DM Sans"/>
              <a:sym typeface="DM Sans"/>
            </a:endParaRPr>
          </a:p>
        </p:txBody>
      </p:sp>
      <p:sp>
        <p:nvSpPr>
          <p:cNvPr id="350" name="Google Shape;350;p59"/>
          <p:cNvSpPr txBox="1"/>
          <p:nvPr/>
        </p:nvSpPr>
        <p:spPr>
          <a:xfrm>
            <a:off x="473350" y="334990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000">
                <a:solidFill>
                  <a:srgbClr val="83AEFB"/>
                </a:solidFill>
                <a:latin typeface="DM Sans"/>
                <a:ea typeface="DM Sans"/>
                <a:cs typeface="DM Sans"/>
                <a:sym typeface="DM Sans"/>
              </a:rPr>
              <a:t>Contesta la encuesta de Zoom </a:t>
            </a:r>
            <a:endParaRPr sz="2000">
              <a:solidFill>
                <a:srgbClr val="83AEFB"/>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6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Responsabilidad en Calidad</a:t>
            </a:r>
            <a:endParaRPr b="1" sz="4000">
              <a:solidFill>
                <a:schemeClr val="dk1"/>
              </a:solidFill>
              <a:latin typeface="DM Sans"/>
              <a:ea typeface="DM Sans"/>
              <a:cs typeface="DM Sans"/>
              <a:sym typeface="DM Sans"/>
            </a:endParaRPr>
          </a:p>
        </p:txBody>
      </p:sp>
      <p:sp>
        <p:nvSpPr>
          <p:cNvPr id="356" name="Google Shape;356;p60"/>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En la clase pasada se explicó que significa la </a:t>
            </a:r>
            <a:r>
              <a:rPr b="1" lang="es-419" sz="1350">
                <a:latin typeface="DM Sans"/>
                <a:ea typeface="DM Sans"/>
                <a:cs typeface="DM Sans"/>
                <a:sym typeface="DM Sans"/>
              </a:rPr>
              <a:t>calidad</a:t>
            </a:r>
            <a:r>
              <a:rPr lang="es-419" sz="1350">
                <a:latin typeface="DM Sans"/>
                <a:ea typeface="DM Sans"/>
                <a:cs typeface="DM Sans"/>
                <a:sym typeface="DM Sans"/>
              </a:rPr>
              <a:t>, y quizá hacemos mucho hincapié en ello, pero es el punto más importante del QA, y por ello hacemos todas las pruebas necesarias para alcanzar el </a:t>
            </a:r>
            <a:r>
              <a:rPr lang="es-419" sz="1350">
                <a:highlight>
                  <a:srgbClr val="EA90FF"/>
                </a:highlight>
                <a:latin typeface="DM Sans"/>
                <a:ea typeface="DM Sans"/>
                <a:cs typeface="DM Sans"/>
                <a:sym typeface="DM Sans"/>
              </a:rPr>
              <a:t>máximo nivel de calidad.</a:t>
            </a:r>
            <a:endParaRPr sz="1350">
              <a:highlight>
                <a:srgbClr val="EA90FF"/>
              </a:highlight>
              <a:latin typeface="DM Sans"/>
              <a:ea typeface="DM Sans"/>
              <a:cs typeface="DM Sans"/>
              <a:sym typeface="DM Sans"/>
            </a:endParaRPr>
          </a:p>
        </p:txBody>
      </p:sp>
      <p:sp>
        <p:nvSpPr>
          <p:cNvPr id="357" name="Google Shape;357;p60"/>
          <p:cNvSpPr txBox="1"/>
          <p:nvPr/>
        </p:nvSpPr>
        <p:spPr>
          <a:xfrm>
            <a:off x="4527575" y="1908175"/>
            <a:ext cx="38346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Nuestra </a:t>
            </a:r>
            <a:r>
              <a:rPr b="1" lang="es-419" sz="1350">
                <a:latin typeface="DM Sans"/>
                <a:ea typeface="DM Sans"/>
                <a:cs typeface="DM Sans"/>
                <a:sym typeface="DM Sans"/>
              </a:rPr>
              <a:t>responsabilidad</a:t>
            </a:r>
            <a:r>
              <a:rPr lang="es-419" sz="1350">
                <a:latin typeface="DM Sans"/>
                <a:ea typeface="DM Sans"/>
                <a:cs typeface="DM Sans"/>
                <a:sym typeface="DM Sans"/>
              </a:rPr>
              <a:t> como aseguradores de la calidad, es que el producto sea lo más </a:t>
            </a:r>
            <a:r>
              <a:rPr b="1" lang="es-419" sz="1350">
                <a:latin typeface="DM Sans"/>
                <a:ea typeface="DM Sans"/>
                <a:cs typeface="DM Sans"/>
                <a:sym typeface="DM Sans"/>
              </a:rPr>
              <a:t>confiable</a:t>
            </a:r>
            <a:r>
              <a:rPr lang="es-419" sz="1350">
                <a:latin typeface="DM Sans"/>
                <a:ea typeface="DM Sans"/>
                <a:cs typeface="DM Sans"/>
                <a:sym typeface="DM Sans"/>
              </a:rPr>
              <a:t> para el cliente.</a:t>
            </a:r>
            <a:endParaRPr sz="1350">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6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Máximo nivel de Calidad</a:t>
            </a:r>
            <a:endParaRPr b="1" sz="4000">
              <a:solidFill>
                <a:schemeClr val="dk1"/>
              </a:solidFill>
              <a:latin typeface="DM Sans"/>
              <a:ea typeface="DM Sans"/>
              <a:cs typeface="DM Sans"/>
              <a:sym typeface="DM Sans"/>
            </a:endParaRPr>
          </a:p>
        </p:txBody>
      </p:sp>
      <p:sp>
        <p:nvSpPr>
          <p:cNvPr id="363" name="Google Shape;363;p61"/>
          <p:cNvSpPr txBox="1"/>
          <p:nvPr/>
        </p:nvSpPr>
        <p:spPr>
          <a:xfrm>
            <a:off x="473350"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Al encontrar errores y reportarlos al área de Desarrollo, estos volverán corregidos por lo que se probará nuevamente y en cada ciclo de testing el producto va a ir mejorando y tendrá mayor calidad.</a:t>
            </a:r>
            <a:endParaRPr sz="1350">
              <a:latin typeface="DM Sans"/>
              <a:ea typeface="DM Sans"/>
              <a:cs typeface="DM Sans"/>
              <a:sym typeface="DM Sans"/>
            </a:endParaRPr>
          </a:p>
        </p:txBody>
      </p:sp>
      <p:sp>
        <p:nvSpPr>
          <p:cNvPr id="364" name="Google Shape;364;p61"/>
          <p:cNvSpPr txBox="1"/>
          <p:nvPr/>
        </p:nvSpPr>
        <p:spPr>
          <a:xfrm>
            <a:off x="4527575" y="1908175"/>
            <a:ext cx="38346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No es nada malo que existan errores en el software, siempre y cuando el tester los encuentre.</a:t>
            </a:r>
            <a:endParaRPr sz="1350">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Objetivos de Probar</a:t>
            </a:r>
            <a:endParaRPr b="1" sz="4000">
              <a:solidFill>
                <a:schemeClr val="dk1"/>
              </a:solidFill>
              <a:latin typeface="DM Sans"/>
              <a:ea typeface="DM Sans"/>
              <a:cs typeface="DM Sans"/>
              <a:sym typeface="DM Sans"/>
            </a:endParaRPr>
          </a:p>
        </p:txBody>
      </p:sp>
      <p:sp>
        <p:nvSpPr>
          <p:cNvPr id="370" name="Google Shape;370;p62"/>
          <p:cNvSpPr txBox="1"/>
          <p:nvPr/>
        </p:nvSpPr>
        <p:spPr>
          <a:xfrm>
            <a:off x="473350" y="1499950"/>
            <a:ext cx="3834600" cy="27822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Evaluar condiciones del trabajo a realizar como diseño, requisitos, código y/o historias de usuario.</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Verificar que se cumplen los requisitos funcionales.</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Validar si lo que se prueba funciona como debe, y cómo los usuarios y otros implicados esperan.</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Reducir la posibilidad de funcionamientos inadecuados del software.</a:t>
            </a:r>
            <a:endParaRPr sz="1350">
              <a:latin typeface="DM Sans"/>
              <a:ea typeface="DM Sans"/>
              <a:cs typeface="DM Sans"/>
              <a:sym typeface="DM Sans"/>
            </a:endParaRPr>
          </a:p>
        </p:txBody>
      </p:sp>
      <p:sp>
        <p:nvSpPr>
          <p:cNvPr id="371" name="Google Shape;371;p62"/>
          <p:cNvSpPr txBox="1"/>
          <p:nvPr/>
        </p:nvSpPr>
        <p:spPr>
          <a:xfrm>
            <a:off x="4527575" y="1499950"/>
            <a:ext cx="3834600" cy="30210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Generar confiabilidad en el nivel de calidad del programa.</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Prevenir defectos.</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Encontrar fallas y defectos a su previa implementación.</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Entregar suficiente información a todos los implicados en la toma de decisiones.</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Cumplir con requisitos contractuales, legales, reglamentarias, y/o verificar el cumplimiento de dichos requisitos por parte del sistema.</a:t>
            </a:r>
            <a:endParaRPr sz="1350">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6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Validar vs Verificar</a:t>
            </a:r>
            <a:endParaRPr b="1" sz="4000">
              <a:solidFill>
                <a:schemeClr val="dk1"/>
              </a:solidFill>
              <a:latin typeface="DM Sans"/>
              <a:ea typeface="DM Sans"/>
              <a:cs typeface="DM Sans"/>
              <a:sym typeface="DM Sans"/>
            </a:endParaRPr>
          </a:p>
        </p:txBody>
      </p:sp>
      <p:sp>
        <p:nvSpPr>
          <p:cNvPr id="377" name="Google Shape;377;p63"/>
          <p:cNvSpPr txBox="1"/>
          <p:nvPr/>
        </p:nvSpPr>
        <p:spPr>
          <a:xfrm>
            <a:off x="473350" y="1908175"/>
            <a:ext cx="3834600" cy="13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419" sz="1350">
                <a:highlight>
                  <a:srgbClr val="EA90FF"/>
                </a:highlight>
                <a:latin typeface="DM Sans"/>
                <a:ea typeface="DM Sans"/>
                <a:cs typeface="DM Sans"/>
                <a:sym typeface="DM Sans"/>
              </a:rPr>
              <a:t>Validar</a:t>
            </a:r>
            <a:endParaRPr b="1" sz="1350">
              <a:highlight>
                <a:srgbClr val="EA90FF"/>
              </a:highlight>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El software debería ajustarse a lo que el cliente realmente pidió</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Responde a la pregunta: ¿estamos construyendo el sistema correcto?</a:t>
            </a:r>
            <a:endParaRPr sz="1350">
              <a:latin typeface="DM Sans"/>
              <a:ea typeface="DM Sans"/>
              <a:cs typeface="DM Sans"/>
              <a:sym typeface="DM Sans"/>
            </a:endParaRPr>
          </a:p>
        </p:txBody>
      </p:sp>
      <p:sp>
        <p:nvSpPr>
          <p:cNvPr id="378" name="Google Shape;378;p63"/>
          <p:cNvSpPr txBox="1"/>
          <p:nvPr/>
        </p:nvSpPr>
        <p:spPr>
          <a:xfrm>
            <a:off x="4527575" y="1908175"/>
            <a:ext cx="3834600" cy="158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419" sz="1350">
                <a:highlight>
                  <a:srgbClr val="83AEFB"/>
                </a:highlight>
                <a:latin typeface="DM Sans"/>
                <a:ea typeface="DM Sans"/>
                <a:cs typeface="DM Sans"/>
                <a:sym typeface="DM Sans"/>
              </a:rPr>
              <a:t>Verificar</a:t>
            </a:r>
            <a:endParaRPr b="1" sz="1350">
              <a:highlight>
                <a:srgbClr val="83AEFB"/>
              </a:highlight>
              <a:latin typeface="DM Sans"/>
              <a:ea typeface="DM Sans"/>
              <a:cs typeface="DM Sans"/>
              <a:sym typeface="DM Sans"/>
            </a:endParaRPr>
          </a:p>
          <a:p>
            <a:pPr indent="-314325" lvl="0" marL="457200" rtl="0" algn="l">
              <a:lnSpc>
                <a:spcPct val="115000"/>
              </a:lnSpc>
              <a:spcBef>
                <a:spcPts val="0"/>
              </a:spcBef>
              <a:spcAft>
                <a:spcPts val="0"/>
              </a:spcAft>
              <a:buClr>
                <a:srgbClr val="83AEFB"/>
              </a:buClr>
              <a:buSzPts val="1350"/>
              <a:buFont typeface="DM Sans"/>
              <a:buChar char="✓"/>
            </a:pPr>
            <a:r>
              <a:rPr lang="es-419" sz="1350">
                <a:latin typeface="DM Sans"/>
                <a:ea typeface="DM Sans"/>
                <a:cs typeface="DM Sans"/>
                <a:sym typeface="DM Sans"/>
              </a:rPr>
              <a:t>El software debería ajustarse a su especificación.</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83AEFB"/>
              </a:buClr>
              <a:buSzPts val="1350"/>
              <a:buFont typeface="DM Sans"/>
              <a:buChar char="✓"/>
            </a:pPr>
            <a:r>
              <a:rPr lang="es-419" sz="1350">
                <a:latin typeface="DM Sans"/>
                <a:ea typeface="DM Sans"/>
                <a:cs typeface="DM Sans"/>
                <a:sym typeface="DM Sans"/>
              </a:rPr>
              <a:t>Responde a la pregunta: ¿estamos construyendo el sistema correctamente?</a:t>
            </a:r>
            <a:endParaRPr sz="1350">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37"/>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000">
                <a:solidFill>
                  <a:srgbClr val="EAFF6A"/>
                </a:solidFill>
                <a:latin typeface="DM Sans"/>
                <a:ea typeface="DM Sans"/>
                <a:cs typeface="DM Sans"/>
                <a:sym typeface="DM Sans"/>
              </a:rPr>
              <a:t>Objetivos de la clase</a:t>
            </a:r>
            <a:endParaRPr b="1" sz="3000">
              <a:solidFill>
                <a:srgbClr val="EAFF6A"/>
              </a:solidFill>
              <a:latin typeface="DM Sans"/>
              <a:ea typeface="DM Sans"/>
              <a:cs typeface="DM Sans"/>
              <a:sym typeface="DM Sans"/>
            </a:endParaRPr>
          </a:p>
        </p:txBody>
      </p:sp>
      <p:pic>
        <p:nvPicPr>
          <p:cNvPr id="122" name="Google Shape;122;p37"/>
          <p:cNvPicPr preferRelativeResize="0"/>
          <p:nvPr/>
        </p:nvPicPr>
        <p:blipFill>
          <a:blip r:embed="rId3">
            <a:alphaModFix/>
          </a:blip>
          <a:stretch>
            <a:fillRect/>
          </a:stretch>
        </p:blipFill>
        <p:spPr>
          <a:xfrm>
            <a:off x="2172438" y="2167838"/>
            <a:ext cx="196975" cy="196975"/>
          </a:xfrm>
          <a:prstGeom prst="rect">
            <a:avLst/>
          </a:prstGeom>
          <a:noFill/>
          <a:ln>
            <a:noFill/>
          </a:ln>
        </p:spPr>
      </p:pic>
      <p:sp>
        <p:nvSpPr>
          <p:cNvPr id="123" name="Google Shape;123;p37"/>
          <p:cNvSpPr txBox="1"/>
          <p:nvPr/>
        </p:nvSpPr>
        <p:spPr>
          <a:xfrm>
            <a:off x="2690561" y="2074138"/>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solidFill>
                  <a:schemeClr val="lt1"/>
                </a:solidFill>
                <a:latin typeface="DM Sans"/>
                <a:ea typeface="DM Sans"/>
                <a:cs typeface="DM Sans"/>
                <a:sym typeface="DM Sans"/>
              </a:rPr>
              <a:t>Comprender cuál es el trabajo de un tester manual.</a:t>
            </a:r>
            <a:endParaRPr sz="1350">
              <a:solidFill>
                <a:schemeClr val="lt1"/>
              </a:solidFill>
              <a:latin typeface="DM Sans"/>
              <a:ea typeface="DM Sans"/>
              <a:cs typeface="DM Sans"/>
              <a:sym typeface="DM Sans"/>
            </a:endParaRPr>
          </a:p>
        </p:txBody>
      </p:sp>
      <p:pic>
        <p:nvPicPr>
          <p:cNvPr id="124" name="Google Shape;124;p37"/>
          <p:cNvPicPr preferRelativeResize="0"/>
          <p:nvPr/>
        </p:nvPicPr>
        <p:blipFill>
          <a:blip r:embed="rId3">
            <a:alphaModFix/>
          </a:blip>
          <a:stretch>
            <a:fillRect/>
          </a:stretch>
        </p:blipFill>
        <p:spPr>
          <a:xfrm>
            <a:off x="2172138" y="2801238"/>
            <a:ext cx="196975" cy="196975"/>
          </a:xfrm>
          <a:prstGeom prst="rect">
            <a:avLst/>
          </a:prstGeom>
          <a:noFill/>
          <a:ln>
            <a:noFill/>
          </a:ln>
        </p:spPr>
      </p:pic>
      <p:sp>
        <p:nvSpPr>
          <p:cNvPr id="125" name="Google Shape;125;p37"/>
          <p:cNvSpPr txBox="1"/>
          <p:nvPr/>
        </p:nvSpPr>
        <p:spPr>
          <a:xfrm>
            <a:off x="2690561" y="267726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solidFill>
                  <a:schemeClr val="lt1"/>
                </a:solidFill>
                <a:latin typeface="DM Sans"/>
                <a:ea typeface="DM Sans"/>
                <a:cs typeface="DM Sans"/>
                <a:sym typeface="DM Sans"/>
              </a:rPr>
              <a:t>Comprender la diferencia entre hacer Quality </a:t>
            </a:r>
            <a:endParaRPr sz="1350">
              <a:solidFill>
                <a:schemeClr val="lt1"/>
              </a:solidFill>
              <a:latin typeface="DM Sans"/>
              <a:ea typeface="DM Sans"/>
              <a:cs typeface="DM Sans"/>
              <a:sym typeface="DM Sans"/>
            </a:endParaRPr>
          </a:p>
          <a:p>
            <a:pPr indent="0" lvl="0" marL="0" rtl="0" algn="l">
              <a:spcBef>
                <a:spcPts val="0"/>
              </a:spcBef>
              <a:spcAft>
                <a:spcPts val="0"/>
              </a:spcAft>
              <a:buNone/>
            </a:pPr>
            <a:r>
              <a:rPr b="1" lang="es-419" sz="1350">
                <a:solidFill>
                  <a:schemeClr val="lt1"/>
                </a:solidFill>
                <a:latin typeface="DM Sans"/>
                <a:ea typeface="DM Sans"/>
                <a:cs typeface="DM Sans"/>
                <a:sym typeface="DM Sans"/>
              </a:rPr>
              <a:t>Assurance y Quality Control.</a:t>
            </a:r>
            <a:endParaRPr sz="1350">
              <a:solidFill>
                <a:schemeClr val="lt1"/>
              </a:solidFill>
              <a:latin typeface="DM Sans"/>
              <a:ea typeface="DM Sans"/>
              <a:cs typeface="DM Sans"/>
              <a:sym typeface="DM Sans"/>
            </a:endParaRPr>
          </a:p>
        </p:txBody>
      </p:sp>
      <p:cxnSp>
        <p:nvCxnSpPr>
          <p:cNvPr id="126" name="Google Shape;126;p37"/>
          <p:cNvCxnSpPr>
            <a:stCxn id="122" idx="2"/>
            <a:endCxn id="124" idx="0"/>
          </p:cNvCxnSpPr>
          <p:nvPr/>
        </p:nvCxnSpPr>
        <p:spPr>
          <a:xfrm flipH="1" rot="-5400000">
            <a:off x="2052975" y="2582762"/>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¿Cómo probamos?</a:t>
            </a:r>
            <a:endParaRPr b="1" sz="4000">
              <a:solidFill>
                <a:schemeClr val="dk1"/>
              </a:solidFill>
              <a:latin typeface="DM Sans"/>
              <a:ea typeface="DM Sans"/>
              <a:cs typeface="DM Sans"/>
              <a:sym typeface="DM Sans"/>
            </a:endParaRPr>
          </a:p>
        </p:txBody>
      </p:sp>
      <p:sp>
        <p:nvSpPr>
          <p:cNvPr id="384" name="Google Shape;384;p64"/>
          <p:cNvSpPr txBox="1"/>
          <p:nvPr/>
        </p:nvSpPr>
        <p:spPr>
          <a:xfrm>
            <a:off x="473350" y="2244950"/>
            <a:ext cx="3834600" cy="87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La actividad de realizar pruebas se divide en dos etapas fundamentales. Las pruebas </a:t>
            </a:r>
            <a:r>
              <a:rPr b="1" lang="es-419" sz="1350">
                <a:latin typeface="DM Sans"/>
                <a:ea typeface="DM Sans"/>
                <a:cs typeface="DM Sans"/>
                <a:sym typeface="DM Sans"/>
              </a:rPr>
              <a:t>dinámicas</a:t>
            </a:r>
            <a:r>
              <a:rPr lang="es-419" sz="1350">
                <a:latin typeface="DM Sans"/>
                <a:ea typeface="DM Sans"/>
                <a:cs typeface="DM Sans"/>
                <a:sym typeface="DM Sans"/>
              </a:rPr>
              <a:t> y las pruebas </a:t>
            </a:r>
            <a:r>
              <a:rPr b="1" lang="es-419" sz="1350">
                <a:latin typeface="DM Sans"/>
                <a:ea typeface="DM Sans"/>
                <a:cs typeface="DM Sans"/>
                <a:sym typeface="DM Sans"/>
              </a:rPr>
              <a:t>estáticas.</a:t>
            </a:r>
            <a:endParaRPr b="1" sz="1350">
              <a:latin typeface="DM Sans"/>
              <a:ea typeface="DM Sans"/>
              <a:cs typeface="DM Sans"/>
              <a:sym typeface="DM Sans"/>
            </a:endParaRPr>
          </a:p>
        </p:txBody>
      </p:sp>
      <p:sp>
        <p:nvSpPr>
          <p:cNvPr id="385" name="Google Shape;385;p64"/>
          <p:cNvSpPr txBox="1"/>
          <p:nvPr/>
        </p:nvSpPr>
        <p:spPr>
          <a:xfrm>
            <a:off x="4527575" y="2244950"/>
            <a:ext cx="3834600" cy="110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Las </a:t>
            </a:r>
            <a:r>
              <a:rPr b="1" lang="es-419" sz="1350">
                <a:highlight>
                  <a:srgbClr val="EA90FF"/>
                </a:highlight>
                <a:latin typeface="DM Sans"/>
                <a:ea typeface="DM Sans"/>
                <a:cs typeface="DM Sans"/>
                <a:sym typeface="DM Sans"/>
              </a:rPr>
              <a:t>pruebas dinámicas</a:t>
            </a:r>
            <a:r>
              <a:rPr lang="es-419" sz="1350">
                <a:latin typeface="DM Sans"/>
                <a:ea typeface="DM Sans"/>
                <a:cs typeface="DM Sans"/>
                <a:sym typeface="DM Sans"/>
              </a:rPr>
              <a:t> es la propia acción de probar un sistema.</a:t>
            </a:r>
            <a:endParaRPr sz="1350">
              <a:latin typeface="DM Sans"/>
              <a:ea typeface="DM Sans"/>
              <a:cs typeface="DM Sans"/>
              <a:sym typeface="DM Sans"/>
            </a:endParaRPr>
          </a:p>
          <a:p>
            <a:pPr indent="0" lvl="0" marL="0" rtl="0" algn="l">
              <a:lnSpc>
                <a:spcPct val="115000"/>
              </a:lnSpc>
              <a:spcBef>
                <a:spcPts val="0"/>
              </a:spcBef>
              <a:spcAft>
                <a:spcPts val="0"/>
              </a:spcAft>
              <a:buNone/>
            </a:pPr>
            <a:r>
              <a:rPr lang="es-419" sz="1350">
                <a:latin typeface="DM Sans"/>
                <a:ea typeface="DM Sans"/>
                <a:cs typeface="DM Sans"/>
                <a:sym typeface="DM Sans"/>
              </a:rPr>
              <a:t>Las </a:t>
            </a:r>
            <a:r>
              <a:rPr b="1" lang="es-419" sz="1350">
                <a:highlight>
                  <a:srgbClr val="EA90FF"/>
                </a:highlight>
                <a:latin typeface="DM Sans"/>
                <a:ea typeface="DM Sans"/>
                <a:cs typeface="DM Sans"/>
                <a:sym typeface="DM Sans"/>
              </a:rPr>
              <a:t>pruebas estáticas</a:t>
            </a:r>
            <a:r>
              <a:rPr lang="es-419" sz="1350">
                <a:latin typeface="DM Sans"/>
                <a:ea typeface="DM Sans"/>
                <a:cs typeface="DM Sans"/>
                <a:sym typeface="DM Sans"/>
              </a:rPr>
              <a:t> son la acción de leer documentación.</a:t>
            </a:r>
            <a:endParaRPr sz="1350">
              <a:latin typeface="DM Sans"/>
              <a:ea typeface="DM Sans"/>
              <a:cs typeface="DM Sans"/>
              <a:sym typeface="DM Sans"/>
            </a:endParaRPr>
          </a:p>
        </p:txBody>
      </p:sp>
      <p:sp>
        <p:nvSpPr>
          <p:cNvPr id="386" name="Google Shape;386;p64"/>
          <p:cNvSpPr txBox="1"/>
          <p:nvPr/>
        </p:nvSpPr>
        <p:spPr>
          <a:xfrm>
            <a:off x="325200" y="447365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00">
                <a:solidFill>
                  <a:srgbClr val="999999"/>
                </a:solidFill>
                <a:latin typeface="DM Sans"/>
                <a:ea typeface="DM Sans"/>
                <a:cs typeface="DM Sans"/>
                <a:sym typeface="DM Sans"/>
              </a:rPr>
              <a:t>*Nota: En las siguientes clases se verá c</a:t>
            </a:r>
            <a:r>
              <a:rPr lang="es-419" sz="1100">
                <a:solidFill>
                  <a:srgbClr val="999999"/>
                </a:solidFill>
                <a:latin typeface="DM Sans"/>
                <a:ea typeface="DM Sans"/>
                <a:cs typeface="DM Sans"/>
                <a:sym typeface="DM Sans"/>
              </a:rPr>
              <a:t>on detalle las pruebas dinámicas y estáticas</a:t>
            </a:r>
            <a:endParaRPr i="1" sz="1100" u="sng">
              <a:solidFill>
                <a:srgbClr val="83AEFB"/>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pic>
        <p:nvPicPr>
          <p:cNvPr id="391" name="Google Shape;391;p65"/>
          <p:cNvPicPr preferRelativeResize="0"/>
          <p:nvPr/>
        </p:nvPicPr>
        <p:blipFill rotWithShape="1">
          <a:blip r:embed="rId3">
            <a:alphaModFix/>
          </a:blip>
          <a:srcRect b="2990" l="0" r="0" t="2980"/>
          <a:stretch/>
        </p:blipFill>
        <p:spPr>
          <a:xfrm>
            <a:off x="5712875" y="468275"/>
            <a:ext cx="2923973" cy="4118751"/>
          </a:xfrm>
          <a:prstGeom prst="rect">
            <a:avLst/>
          </a:prstGeom>
          <a:noFill/>
          <a:ln>
            <a:noFill/>
          </a:ln>
        </p:spPr>
      </p:pic>
      <p:sp>
        <p:nvSpPr>
          <p:cNvPr id="392" name="Google Shape;392;p65"/>
          <p:cNvSpPr txBox="1"/>
          <p:nvPr/>
        </p:nvSpPr>
        <p:spPr>
          <a:xfrm>
            <a:off x="457725" y="7655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¿Qué es la Documentación?</a:t>
            </a:r>
            <a:endParaRPr b="1" sz="4000">
              <a:solidFill>
                <a:schemeClr val="dk1"/>
              </a:solidFill>
              <a:latin typeface="DM Sans"/>
              <a:ea typeface="DM Sans"/>
              <a:cs typeface="DM Sans"/>
              <a:sym typeface="DM Sans"/>
            </a:endParaRPr>
          </a:p>
        </p:txBody>
      </p:sp>
      <p:sp>
        <p:nvSpPr>
          <p:cNvPr id="393" name="Google Shape;393;p65"/>
          <p:cNvSpPr txBox="1"/>
          <p:nvPr/>
        </p:nvSpPr>
        <p:spPr>
          <a:xfrm>
            <a:off x="457725" y="2211625"/>
            <a:ext cx="4730100" cy="230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Es toda la información que nos va a respaldar y es muy importante que exista en un Proyecto.</a:t>
            </a:r>
            <a:endParaRPr sz="1350">
              <a:latin typeface="DM Sans"/>
              <a:ea typeface="DM Sans"/>
              <a:cs typeface="DM Sans"/>
              <a:sym typeface="DM Sans"/>
            </a:endParaRPr>
          </a:p>
          <a:p>
            <a:pPr indent="0" lvl="0" marL="0" rtl="0" algn="l">
              <a:lnSpc>
                <a:spcPct val="115000"/>
              </a:lnSpc>
              <a:spcBef>
                <a:spcPts val="0"/>
              </a:spcBef>
              <a:spcAft>
                <a:spcPts val="0"/>
              </a:spcAft>
              <a:buNone/>
            </a:pPr>
            <a:r>
              <a:rPr lang="es-419" sz="1350">
                <a:latin typeface="DM Sans"/>
                <a:ea typeface="DM Sans"/>
                <a:cs typeface="DM Sans"/>
                <a:sym typeface="DM Sans"/>
              </a:rPr>
              <a:t>Existen muchos tipos de documentación, aca detallaremos los más importantes:</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Historias de usuario.</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Plan de pruebas.</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Manuales.</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Criterios de Aceptación.</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394" name="Google Shape;394;p65"/>
          <p:cNvSpPr txBox="1"/>
          <p:nvPr/>
        </p:nvSpPr>
        <p:spPr>
          <a:xfrm>
            <a:off x="80250" y="438180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00">
                <a:solidFill>
                  <a:srgbClr val="999999"/>
                </a:solidFill>
                <a:latin typeface="DM Sans"/>
                <a:ea typeface="DM Sans"/>
                <a:cs typeface="DM Sans"/>
                <a:sym typeface="DM Sans"/>
              </a:rPr>
              <a:t>*Nota: En las siguientes clases se verá con detalle los tipos de documentación</a:t>
            </a:r>
            <a:endParaRPr i="1" sz="1100" u="sng">
              <a:solidFill>
                <a:srgbClr val="83AEFB"/>
              </a:solidFill>
              <a:latin typeface="DM Sans"/>
              <a:ea typeface="DM Sans"/>
              <a:cs typeface="DM Sans"/>
              <a:sym typeface="DM Sans"/>
            </a:endParaRPr>
          </a:p>
        </p:txBody>
      </p:sp>
      <p:sp>
        <p:nvSpPr>
          <p:cNvPr id="395" name="Google Shape;395;p65"/>
          <p:cNvSpPr txBox="1"/>
          <p:nvPr/>
        </p:nvSpPr>
        <p:spPr>
          <a:xfrm>
            <a:off x="80250" y="4735800"/>
            <a:ext cx="4881000" cy="40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419" sz="1350">
                <a:latin typeface="DM Sans"/>
                <a:ea typeface="DM Sans"/>
                <a:cs typeface="DM Sans"/>
                <a:sym typeface="DM Sans"/>
              </a:rPr>
              <a:t>Fuente: Foto de </a:t>
            </a:r>
            <a:r>
              <a:rPr lang="es-419" sz="1350" u="sng">
                <a:solidFill>
                  <a:schemeClr val="hlink"/>
                </a:solidFill>
                <a:latin typeface="DM Sans"/>
                <a:ea typeface="DM Sans"/>
                <a:cs typeface="DM Sans"/>
                <a:sym typeface="DM Sans"/>
                <a:hlinkClick r:id="rId4"/>
              </a:rPr>
              <a:t>Pexels.</a:t>
            </a:r>
            <a:endParaRPr sz="1350">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6"/>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1" name="Google Shape;401;p66"/>
          <p:cNvPicPr preferRelativeResize="0"/>
          <p:nvPr/>
        </p:nvPicPr>
        <p:blipFill rotWithShape="1">
          <a:blip r:embed="rId3">
            <a:alphaModFix/>
          </a:blip>
          <a:srcRect b="2990" l="0" r="0" t="2980"/>
          <a:stretch/>
        </p:blipFill>
        <p:spPr>
          <a:xfrm>
            <a:off x="504875" y="468275"/>
            <a:ext cx="2923973" cy="4118751"/>
          </a:xfrm>
          <a:prstGeom prst="rect">
            <a:avLst/>
          </a:prstGeom>
          <a:noFill/>
          <a:ln>
            <a:noFill/>
          </a:ln>
        </p:spPr>
      </p:pic>
      <p:sp>
        <p:nvSpPr>
          <p:cNvPr id="402" name="Google Shape;402;p66"/>
          <p:cNvSpPr txBox="1"/>
          <p:nvPr/>
        </p:nvSpPr>
        <p:spPr>
          <a:xfrm>
            <a:off x="3649500" y="1023213"/>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Importancia de la Documentación</a:t>
            </a:r>
            <a:endParaRPr b="1" sz="4000">
              <a:solidFill>
                <a:schemeClr val="dk1"/>
              </a:solidFill>
              <a:latin typeface="DM Sans"/>
              <a:ea typeface="DM Sans"/>
              <a:cs typeface="DM Sans"/>
              <a:sym typeface="DM Sans"/>
            </a:endParaRPr>
          </a:p>
        </p:txBody>
      </p:sp>
      <p:sp>
        <p:nvSpPr>
          <p:cNvPr id="403" name="Google Shape;403;p66"/>
          <p:cNvSpPr txBox="1"/>
          <p:nvPr/>
        </p:nvSpPr>
        <p:spPr>
          <a:xfrm>
            <a:off x="3649500" y="2211613"/>
            <a:ext cx="4987200" cy="18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El trabajo del tester es bastante invisible, ya que no se puede palpar en sí mismo, para eso entra en juego la </a:t>
            </a:r>
            <a:r>
              <a:rPr lang="es-419" sz="1350">
                <a:latin typeface="DM Sans"/>
                <a:ea typeface="DM Sans"/>
                <a:cs typeface="DM Sans"/>
                <a:sym typeface="DM Sans"/>
              </a:rPr>
              <a:t>documentación</a:t>
            </a:r>
            <a:r>
              <a:rPr lang="es-419" sz="1350">
                <a:latin typeface="DM Sans"/>
                <a:ea typeface="DM Sans"/>
                <a:cs typeface="DM Sans"/>
                <a:sym typeface="DM Sans"/>
              </a:rPr>
              <a:t>.</a:t>
            </a:r>
            <a:endParaRPr sz="1350">
              <a:latin typeface="DM Sans"/>
              <a:ea typeface="DM Sans"/>
              <a:cs typeface="DM Sans"/>
              <a:sym typeface="DM Sans"/>
            </a:endParaRPr>
          </a:p>
          <a:p>
            <a:pPr indent="0" lvl="0" marL="0" rtl="0" algn="l">
              <a:lnSpc>
                <a:spcPct val="115000"/>
              </a:lnSpc>
              <a:spcBef>
                <a:spcPts val="0"/>
              </a:spcBef>
              <a:spcAft>
                <a:spcPts val="0"/>
              </a:spcAft>
              <a:buNone/>
            </a:pPr>
            <a:r>
              <a:rPr lang="es-419" sz="1350">
                <a:latin typeface="DM Sans"/>
                <a:ea typeface="DM Sans"/>
                <a:cs typeface="DM Sans"/>
                <a:sym typeface="DM Sans"/>
              </a:rPr>
              <a:t>Es nuestro respaldo como profesionales para indicar que pudimos corroborar, que cosas se probaron, en base a que estándares, quien los </a:t>
            </a:r>
            <a:r>
              <a:rPr lang="es-419" sz="1350">
                <a:latin typeface="DM Sans"/>
                <a:ea typeface="DM Sans"/>
                <a:cs typeface="DM Sans"/>
                <a:sym typeface="DM Sans"/>
              </a:rPr>
              <a:t>pidió</a:t>
            </a:r>
            <a:r>
              <a:rPr lang="es-419" sz="1350">
                <a:latin typeface="DM Sans"/>
                <a:ea typeface="DM Sans"/>
                <a:cs typeface="DM Sans"/>
                <a:sym typeface="DM Sans"/>
              </a:rPr>
              <a:t>, y cualquier otro tipo de afirmación escrita.</a:t>
            </a:r>
            <a:endParaRPr sz="1350">
              <a:latin typeface="DM Sans"/>
              <a:ea typeface="DM Sans"/>
              <a:cs typeface="DM Sans"/>
              <a:sym typeface="DM Sans"/>
            </a:endParaRPr>
          </a:p>
        </p:txBody>
      </p:sp>
      <p:sp>
        <p:nvSpPr>
          <p:cNvPr id="404" name="Google Shape;404;p66"/>
          <p:cNvSpPr txBox="1"/>
          <p:nvPr/>
        </p:nvSpPr>
        <p:spPr>
          <a:xfrm>
            <a:off x="80250" y="4735800"/>
            <a:ext cx="4881000" cy="40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419" sz="1350">
                <a:latin typeface="DM Sans"/>
                <a:ea typeface="DM Sans"/>
                <a:cs typeface="DM Sans"/>
                <a:sym typeface="DM Sans"/>
              </a:rPr>
              <a:t>Fuente: Foto de </a:t>
            </a:r>
            <a:r>
              <a:rPr lang="es-419" sz="1350" u="sng">
                <a:solidFill>
                  <a:schemeClr val="hlink"/>
                </a:solidFill>
                <a:latin typeface="DM Sans"/>
                <a:ea typeface="DM Sans"/>
                <a:cs typeface="DM Sans"/>
                <a:sym typeface="DM Sans"/>
                <a:hlinkClick r:id="rId4"/>
              </a:rPr>
              <a:t>Pexels.</a:t>
            </a:r>
            <a:endParaRPr sz="1350">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67"/>
          <p:cNvPicPr preferRelativeResize="0"/>
          <p:nvPr/>
        </p:nvPicPr>
        <p:blipFill rotWithShape="1">
          <a:blip r:embed="rId3">
            <a:alphaModFix/>
          </a:blip>
          <a:srcRect b="2990" l="0" r="0" t="2980"/>
          <a:stretch/>
        </p:blipFill>
        <p:spPr>
          <a:xfrm>
            <a:off x="5712875" y="468275"/>
            <a:ext cx="2923973" cy="4118751"/>
          </a:xfrm>
          <a:prstGeom prst="rect">
            <a:avLst/>
          </a:prstGeom>
          <a:noFill/>
          <a:ln>
            <a:noFill/>
          </a:ln>
        </p:spPr>
      </p:pic>
      <p:sp>
        <p:nvSpPr>
          <p:cNvPr id="410" name="Google Shape;410;p67"/>
          <p:cNvSpPr txBox="1"/>
          <p:nvPr/>
        </p:nvSpPr>
        <p:spPr>
          <a:xfrm>
            <a:off x="457725" y="7655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Herramientas para documentar</a:t>
            </a:r>
            <a:endParaRPr b="1" sz="4000">
              <a:solidFill>
                <a:schemeClr val="dk1"/>
              </a:solidFill>
              <a:latin typeface="DM Sans"/>
              <a:ea typeface="DM Sans"/>
              <a:cs typeface="DM Sans"/>
              <a:sym typeface="DM Sans"/>
            </a:endParaRPr>
          </a:p>
        </p:txBody>
      </p:sp>
      <p:sp>
        <p:nvSpPr>
          <p:cNvPr id="411" name="Google Shape;411;p67"/>
          <p:cNvSpPr txBox="1"/>
          <p:nvPr/>
        </p:nvSpPr>
        <p:spPr>
          <a:xfrm>
            <a:off x="457725" y="2211625"/>
            <a:ext cx="2277300" cy="206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highlight>
                  <a:srgbClr val="EA90FF"/>
                </a:highlight>
                <a:latin typeface="DM Sans"/>
                <a:ea typeface="DM Sans"/>
                <a:cs typeface="DM Sans"/>
                <a:sym typeface="DM Sans"/>
              </a:rPr>
              <a:t>Casos de prueba:</a:t>
            </a:r>
            <a:endParaRPr sz="1350">
              <a:highlight>
                <a:srgbClr val="EA90FF"/>
              </a:highlight>
              <a:latin typeface="DM Sans"/>
              <a:ea typeface="DM Sans"/>
              <a:cs typeface="DM Sans"/>
              <a:sym typeface="DM Sans"/>
            </a:endParaRPr>
          </a:p>
          <a:p>
            <a:pPr indent="-314325" lvl="0" marL="457200" rtl="0" algn="l">
              <a:lnSpc>
                <a:spcPct val="115000"/>
              </a:lnSpc>
              <a:spcBef>
                <a:spcPts val="0"/>
              </a:spcBef>
              <a:spcAft>
                <a:spcPts val="0"/>
              </a:spcAft>
              <a:buClr>
                <a:srgbClr val="83AEFB"/>
              </a:buClr>
              <a:buSzPts val="1350"/>
              <a:buFont typeface="DM Sans"/>
              <a:buChar char="✓"/>
            </a:pPr>
            <a:r>
              <a:rPr lang="es-419" sz="1350">
                <a:latin typeface="DM Sans"/>
                <a:ea typeface="DM Sans"/>
                <a:cs typeface="DM Sans"/>
                <a:sym typeface="DM Sans"/>
              </a:rPr>
              <a:t>Excel</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83AEFB"/>
              </a:buClr>
              <a:buSzPts val="1350"/>
              <a:buFont typeface="DM Sans"/>
              <a:buChar char="✓"/>
            </a:pPr>
            <a:r>
              <a:rPr lang="es-419" sz="1350" u="sng">
                <a:solidFill>
                  <a:srgbClr val="83AEFB"/>
                </a:solidFill>
                <a:latin typeface="DM Sans"/>
                <a:ea typeface="DM Sans"/>
                <a:cs typeface="DM Sans"/>
                <a:sym typeface="DM Sans"/>
                <a:hlinkClick r:id="rId4">
                  <a:extLst>
                    <a:ext uri="{A12FA001-AC4F-418D-AE19-62706E023703}">
                      <ahyp:hlinkClr val="tx"/>
                    </a:ext>
                  </a:extLst>
                </a:hlinkClick>
              </a:rPr>
              <a:t>TestLink</a:t>
            </a:r>
            <a:endParaRPr sz="1350">
              <a:solidFill>
                <a:srgbClr val="83AEFB"/>
              </a:solidFill>
              <a:latin typeface="DM Sans"/>
              <a:ea typeface="DM Sans"/>
              <a:cs typeface="DM Sans"/>
              <a:sym typeface="DM Sans"/>
            </a:endParaRPr>
          </a:p>
          <a:p>
            <a:pPr indent="-314325" lvl="0" marL="457200" rtl="0" algn="l">
              <a:lnSpc>
                <a:spcPct val="115000"/>
              </a:lnSpc>
              <a:spcBef>
                <a:spcPts val="0"/>
              </a:spcBef>
              <a:spcAft>
                <a:spcPts val="0"/>
              </a:spcAft>
              <a:buClr>
                <a:srgbClr val="83AEFB"/>
              </a:buClr>
              <a:buSzPts val="1350"/>
              <a:buFont typeface="DM Sans"/>
              <a:buChar char="✓"/>
            </a:pPr>
            <a:r>
              <a:rPr lang="es-419" sz="1350" u="sng">
                <a:solidFill>
                  <a:srgbClr val="83AEFB"/>
                </a:solidFill>
                <a:latin typeface="DM Sans"/>
                <a:ea typeface="DM Sans"/>
                <a:cs typeface="DM Sans"/>
                <a:sym typeface="DM Sans"/>
                <a:hlinkClick r:id="rId5">
                  <a:extLst>
                    <a:ext uri="{A12FA001-AC4F-418D-AE19-62706E023703}">
                      <ahyp:hlinkClr val="tx"/>
                    </a:ext>
                  </a:extLst>
                </a:hlinkClick>
              </a:rPr>
              <a:t>TestRail</a:t>
            </a:r>
            <a:endParaRPr sz="1350">
              <a:solidFill>
                <a:srgbClr val="83AEFB"/>
              </a:solidFill>
              <a:latin typeface="DM Sans"/>
              <a:ea typeface="DM Sans"/>
              <a:cs typeface="DM Sans"/>
              <a:sym typeface="DM Sans"/>
            </a:endParaRPr>
          </a:p>
          <a:p>
            <a:pPr indent="0" lvl="0" marL="0" rtl="0" algn="l">
              <a:lnSpc>
                <a:spcPct val="115000"/>
              </a:lnSpc>
              <a:spcBef>
                <a:spcPts val="0"/>
              </a:spcBef>
              <a:spcAft>
                <a:spcPts val="0"/>
              </a:spcAft>
              <a:buNone/>
            </a:pPr>
            <a:r>
              <a:rPr lang="es-419" sz="1350">
                <a:highlight>
                  <a:srgbClr val="EA90FF"/>
                </a:highlight>
                <a:latin typeface="DM Sans"/>
                <a:ea typeface="DM Sans"/>
                <a:cs typeface="DM Sans"/>
                <a:sym typeface="DM Sans"/>
              </a:rPr>
              <a:t>Bugs:</a:t>
            </a:r>
            <a:endParaRPr sz="1350">
              <a:highlight>
                <a:srgbClr val="EA90FF"/>
              </a:highlight>
              <a:latin typeface="DM Sans"/>
              <a:ea typeface="DM Sans"/>
              <a:cs typeface="DM Sans"/>
              <a:sym typeface="DM Sans"/>
            </a:endParaRPr>
          </a:p>
          <a:p>
            <a:pPr indent="-314325" lvl="0" marL="457200" rtl="0" algn="l">
              <a:lnSpc>
                <a:spcPct val="115000"/>
              </a:lnSpc>
              <a:spcBef>
                <a:spcPts val="0"/>
              </a:spcBef>
              <a:spcAft>
                <a:spcPts val="0"/>
              </a:spcAft>
              <a:buClr>
                <a:srgbClr val="83AEFB"/>
              </a:buClr>
              <a:buSzPts val="1350"/>
              <a:buFont typeface="DM Sans"/>
              <a:buChar char="✓"/>
            </a:pPr>
            <a:r>
              <a:rPr lang="es-419" sz="1350" u="sng">
                <a:solidFill>
                  <a:srgbClr val="83AEFB"/>
                </a:solidFill>
                <a:latin typeface="DM Sans"/>
                <a:ea typeface="DM Sans"/>
                <a:cs typeface="DM Sans"/>
                <a:sym typeface="DM Sans"/>
                <a:hlinkClick r:id="rId6">
                  <a:extLst>
                    <a:ext uri="{A12FA001-AC4F-418D-AE19-62706E023703}">
                      <ahyp:hlinkClr val="tx"/>
                    </a:ext>
                  </a:extLst>
                </a:hlinkClick>
              </a:rPr>
              <a:t>Mantis</a:t>
            </a:r>
            <a:endParaRPr sz="1350">
              <a:solidFill>
                <a:srgbClr val="83AEFB"/>
              </a:solidFill>
              <a:latin typeface="DM Sans"/>
              <a:ea typeface="DM Sans"/>
              <a:cs typeface="DM Sans"/>
              <a:sym typeface="DM Sans"/>
            </a:endParaRPr>
          </a:p>
          <a:p>
            <a:pPr indent="-314325" lvl="0" marL="457200" rtl="0" algn="l">
              <a:lnSpc>
                <a:spcPct val="115000"/>
              </a:lnSpc>
              <a:spcBef>
                <a:spcPts val="0"/>
              </a:spcBef>
              <a:spcAft>
                <a:spcPts val="0"/>
              </a:spcAft>
              <a:buClr>
                <a:srgbClr val="83AEFB"/>
              </a:buClr>
              <a:buSzPts val="1350"/>
              <a:buFont typeface="DM Sans"/>
              <a:buChar char="✓"/>
            </a:pPr>
            <a:r>
              <a:rPr lang="es-419" sz="1350" u="sng">
                <a:solidFill>
                  <a:srgbClr val="83AEFB"/>
                </a:solidFill>
                <a:latin typeface="DM Sans"/>
                <a:ea typeface="DM Sans"/>
                <a:cs typeface="DM Sans"/>
                <a:sym typeface="DM Sans"/>
                <a:hlinkClick r:id="rId7">
                  <a:extLst>
                    <a:ext uri="{A12FA001-AC4F-418D-AE19-62706E023703}">
                      <ahyp:hlinkClr val="tx"/>
                    </a:ext>
                  </a:extLst>
                </a:hlinkClick>
              </a:rPr>
              <a:t>Bugzilla</a:t>
            </a:r>
            <a:endParaRPr sz="1350">
              <a:solidFill>
                <a:srgbClr val="83AEFB"/>
              </a:solidFill>
              <a:latin typeface="DM Sans"/>
              <a:ea typeface="DM Sans"/>
              <a:cs typeface="DM Sans"/>
              <a:sym typeface="DM Sans"/>
            </a:endParaRPr>
          </a:p>
          <a:p>
            <a:pPr indent="-314325" lvl="0" marL="457200" rtl="0" algn="l">
              <a:lnSpc>
                <a:spcPct val="115000"/>
              </a:lnSpc>
              <a:spcBef>
                <a:spcPts val="0"/>
              </a:spcBef>
              <a:spcAft>
                <a:spcPts val="0"/>
              </a:spcAft>
              <a:buClr>
                <a:srgbClr val="83AEFB"/>
              </a:buClr>
              <a:buSzPts val="1350"/>
              <a:buFont typeface="DM Sans"/>
              <a:buChar char="✓"/>
            </a:pPr>
            <a:r>
              <a:rPr lang="es-419" sz="1350" u="sng">
                <a:solidFill>
                  <a:srgbClr val="83AEFB"/>
                </a:solidFill>
                <a:latin typeface="DM Sans"/>
                <a:ea typeface="DM Sans"/>
                <a:cs typeface="DM Sans"/>
                <a:sym typeface="DM Sans"/>
                <a:hlinkClick r:id="rId8">
                  <a:extLst>
                    <a:ext uri="{A12FA001-AC4F-418D-AE19-62706E023703}">
                      <ahyp:hlinkClr val="tx"/>
                    </a:ext>
                  </a:extLst>
                </a:hlinkClick>
              </a:rPr>
              <a:t>Jira</a:t>
            </a:r>
            <a:endParaRPr sz="1350">
              <a:solidFill>
                <a:srgbClr val="83AEFB"/>
              </a:solidFill>
              <a:latin typeface="DM Sans"/>
              <a:ea typeface="DM Sans"/>
              <a:cs typeface="DM Sans"/>
              <a:sym typeface="DM Sans"/>
            </a:endParaRPr>
          </a:p>
        </p:txBody>
      </p:sp>
      <p:sp>
        <p:nvSpPr>
          <p:cNvPr id="412" name="Google Shape;412;p67"/>
          <p:cNvSpPr txBox="1"/>
          <p:nvPr/>
        </p:nvSpPr>
        <p:spPr>
          <a:xfrm>
            <a:off x="80250" y="4735800"/>
            <a:ext cx="4881000" cy="40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419" sz="1350">
                <a:latin typeface="DM Sans"/>
                <a:ea typeface="DM Sans"/>
                <a:cs typeface="DM Sans"/>
                <a:sym typeface="DM Sans"/>
              </a:rPr>
              <a:t>Fuente: Foto de </a:t>
            </a:r>
            <a:r>
              <a:rPr lang="es-419" sz="1350" u="sng">
                <a:solidFill>
                  <a:schemeClr val="hlink"/>
                </a:solidFill>
                <a:latin typeface="DM Sans"/>
                <a:ea typeface="DM Sans"/>
                <a:cs typeface="DM Sans"/>
                <a:sym typeface="DM Sans"/>
                <a:hlinkClick r:id="rId9"/>
              </a:rPr>
              <a:t>Pexels.</a:t>
            </a:r>
            <a:endParaRPr sz="1350">
              <a:latin typeface="DM Sans"/>
              <a:ea typeface="DM Sans"/>
              <a:cs typeface="DM Sans"/>
              <a:sym typeface="DM Sans"/>
            </a:endParaRPr>
          </a:p>
        </p:txBody>
      </p:sp>
      <p:sp>
        <p:nvSpPr>
          <p:cNvPr id="413" name="Google Shape;413;p67"/>
          <p:cNvSpPr txBox="1"/>
          <p:nvPr/>
        </p:nvSpPr>
        <p:spPr>
          <a:xfrm>
            <a:off x="2735025" y="2211625"/>
            <a:ext cx="2277300" cy="110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highlight>
                  <a:srgbClr val="EA90FF"/>
                </a:highlight>
                <a:latin typeface="DM Sans"/>
                <a:ea typeface="DM Sans"/>
                <a:cs typeface="DM Sans"/>
                <a:sym typeface="DM Sans"/>
              </a:rPr>
              <a:t>Capturas de pantalla:</a:t>
            </a:r>
            <a:endParaRPr sz="1350">
              <a:highlight>
                <a:srgbClr val="EA90FF"/>
              </a:highlight>
              <a:latin typeface="DM Sans"/>
              <a:ea typeface="DM Sans"/>
              <a:cs typeface="DM Sans"/>
              <a:sym typeface="DM Sans"/>
            </a:endParaRPr>
          </a:p>
          <a:p>
            <a:pPr indent="-314325" lvl="0" marL="457200" rtl="0" algn="l">
              <a:lnSpc>
                <a:spcPct val="115000"/>
              </a:lnSpc>
              <a:spcBef>
                <a:spcPts val="0"/>
              </a:spcBef>
              <a:spcAft>
                <a:spcPts val="0"/>
              </a:spcAft>
              <a:buClr>
                <a:srgbClr val="83AEFB"/>
              </a:buClr>
              <a:buSzPts val="1350"/>
              <a:buFont typeface="DM Sans"/>
              <a:buChar char="✓"/>
            </a:pPr>
            <a:r>
              <a:rPr lang="es-419" sz="1350" u="sng">
                <a:solidFill>
                  <a:srgbClr val="83AEFB"/>
                </a:solidFill>
                <a:latin typeface="DM Sans"/>
                <a:ea typeface="DM Sans"/>
                <a:cs typeface="DM Sans"/>
                <a:sym typeface="DM Sans"/>
                <a:hlinkClick r:id="rId10">
                  <a:extLst>
                    <a:ext uri="{A12FA001-AC4F-418D-AE19-62706E023703}">
                      <ahyp:hlinkClr val="tx"/>
                    </a:ext>
                  </a:extLst>
                </a:hlinkClick>
              </a:rPr>
              <a:t>Lightshot</a:t>
            </a:r>
            <a:endParaRPr sz="1350">
              <a:solidFill>
                <a:srgbClr val="83AEFB"/>
              </a:solidFill>
              <a:latin typeface="DM Sans"/>
              <a:ea typeface="DM Sans"/>
              <a:cs typeface="DM Sans"/>
              <a:sym typeface="DM Sans"/>
            </a:endParaRPr>
          </a:p>
          <a:p>
            <a:pPr indent="-314325" lvl="0" marL="457200" rtl="0" algn="l">
              <a:lnSpc>
                <a:spcPct val="115000"/>
              </a:lnSpc>
              <a:spcBef>
                <a:spcPts val="0"/>
              </a:spcBef>
              <a:spcAft>
                <a:spcPts val="0"/>
              </a:spcAft>
              <a:buClr>
                <a:srgbClr val="83AEFB"/>
              </a:buClr>
              <a:buSzPts val="1350"/>
              <a:buFont typeface="DM Sans"/>
              <a:buChar char="✓"/>
            </a:pPr>
            <a:r>
              <a:rPr lang="es-419" sz="1350" u="sng">
                <a:solidFill>
                  <a:srgbClr val="83AEFB"/>
                </a:solidFill>
                <a:latin typeface="DM Sans"/>
                <a:ea typeface="DM Sans"/>
                <a:cs typeface="DM Sans"/>
                <a:sym typeface="DM Sans"/>
                <a:hlinkClick r:id="rId11">
                  <a:extLst>
                    <a:ext uri="{A12FA001-AC4F-418D-AE19-62706E023703}">
                      <ahyp:hlinkClr val="tx"/>
                    </a:ext>
                  </a:extLst>
                </a:hlinkClick>
              </a:rPr>
              <a:t>ApowerSoft</a:t>
            </a:r>
            <a:endParaRPr sz="1350">
              <a:solidFill>
                <a:srgbClr val="83AEFB"/>
              </a:solidFill>
              <a:latin typeface="DM Sans"/>
              <a:ea typeface="DM Sans"/>
              <a:cs typeface="DM Sans"/>
              <a:sym typeface="DM Sans"/>
            </a:endParaRPr>
          </a:p>
          <a:p>
            <a:pPr indent="-314325" lvl="0" marL="457200" rtl="0" algn="l">
              <a:lnSpc>
                <a:spcPct val="115000"/>
              </a:lnSpc>
              <a:spcBef>
                <a:spcPts val="0"/>
              </a:spcBef>
              <a:spcAft>
                <a:spcPts val="0"/>
              </a:spcAft>
              <a:buClr>
                <a:srgbClr val="83AEFB"/>
              </a:buClr>
              <a:buSzPts val="1350"/>
              <a:buFont typeface="DM Sans"/>
              <a:buChar char="✓"/>
            </a:pPr>
            <a:r>
              <a:rPr lang="es-419" sz="1350" u="sng">
                <a:solidFill>
                  <a:srgbClr val="83AEFB"/>
                </a:solidFill>
                <a:latin typeface="DM Sans"/>
                <a:ea typeface="DM Sans"/>
                <a:cs typeface="DM Sans"/>
                <a:sym typeface="DM Sans"/>
                <a:hlinkClick r:id="rId12">
                  <a:extLst>
                    <a:ext uri="{A12FA001-AC4F-418D-AE19-62706E023703}">
                      <ahyp:hlinkClr val="tx"/>
                    </a:ext>
                  </a:extLst>
                </a:hlinkClick>
              </a:rPr>
              <a:t>Greenshot</a:t>
            </a:r>
            <a:endParaRPr sz="1350">
              <a:solidFill>
                <a:srgbClr val="83AEFB"/>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¿Falta Documentación?</a:t>
            </a:r>
            <a:endParaRPr b="1" sz="4000">
              <a:solidFill>
                <a:schemeClr val="dk1"/>
              </a:solidFill>
              <a:latin typeface="DM Sans"/>
              <a:ea typeface="DM Sans"/>
              <a:cs typeface="DM Sans"/>
              <a:sym typeface="DM Sans"/>
            </a:endParaRPr>
          </a:p>
        </p:txBody>
      </p:sp>
      <p:sp>
        <p:nvSpPr>
          <p:cNvPr id="419" name="Google Shape;419;p68"/>
          <p:cNvSpPr txBox="1"/>
          <p:nvPr/>
        </p:nvSpPr>
        <p:spPr>
          <a:xfrm>
            <a:off x="473350" y="1908175"/>
            <a:ext cx="3834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La falta de documentación, es una realidad más común de la que creemos, y es una de nuestras responsabilidades como tal hacer pedido de ella en caso de que no exista.</a:t>
            </a:r>
            <a:endParaRPr sz="1350">
              <a:latin typeface="DM Sans"/>
              <a:ea typeface="DM Sans"/>
              <a:cs typeface="DM Sans"/>
              <a:sym typeface="DM Sans"/>
            </a:endParaRPr>
          </a:p>
        </p:txBody>
      </p:sp>
      <p:sp>
        <p:nvSpPr>
          <p:cNvPr id="420" name="Google Shape;420;p68"/>
          <p:cNvSpPr txBox="1"/>
          <p:nvPr/>
        </p:nvSpPr>
        <p:spPr>
          <a:xfrm>
            <a:off x="4527575" y="1908175"/>
            <a:ext cx="3834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Ciertos tipos de pruebas, llamadas </a:t>
            </a:r>
            <a:r>
              <a:rPr b="1" lang="es-419" sz="1350">
                <a:latin typeface="DM Sans"/>
                <a:ea typeface="DM Sans"/>
                <a:cs typeface="DM Sans"/>
                <a:sym typeface="DM Sans"/>
              </a:rPr>
              <a:t>pruebas exploratorias</a:t>
            </a:r>
            <a:r>
              <a:rPr lang="es-419" sz="1350">
                <a:latin typeface="DM Sans"/>
                <a:ea typeface="DM Sans"/>
                <a:cs typeface="DM Sans"/>
                <a:sym typeface="DM Sans"/>
              </a:rPr>
              <a:t>, hacen uso nulo de documentaciones, pero son solo una primera instancia de trabajo. </a:t>
            </a:r>
            <a:r>
              <a:rPr lang="es-419" sz="1350">
                <a:highlight>
                  <a:srgbClr val="EA90FF"/>
                </a:highlight>
                <a:latin typeface="DM Sans"/>
                <a:ea typeface="DM Sans"/>
                <a:cs typeface="DM Sans"/>
                <a:sym typeface="DM Sans"/>
              </a:rPr>
              <a:t>El uso de la documentación es algo sumamente prioritario.</a:t>
            </a:r>
            <a:endParaRPr sz="1350">
              <a:highlight>
                <a:srgbClr val="EA90FF"/>
              </a:highlight>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Métricas</a:t>
            </a:r>
            <a:endParaRPr b="1" sz="4000">
              <a:solidFill>
                <a:schemeClr val="dk1"/>
              </a:solidFill>
              <a:latin typeface="DM Sans"/>
              <a:ea typeface="DM Sans"/>
              <a:cs typeface="DM Sans"/>
              <a:sym typeface="DM Sans"/>
            </a:endParaRPr>
          </a:p>
        </p:txBody>
      </p:sp>
      <p:sp>
        <p:nvSpPr>
          <p:cNvPr id="426" name="Google Shape;426;p69"/>
          <p:cNvSpPr txBox="1"/>
          <p:nvPr/>
        </p:nvSpPr>
        <p:spPr>
          <a:xfrm>
            <a:off x="473350" y="1653025"/>
            <a:ext cx="3834600" cy="18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Las métricas son otra de nuestras herramientas de trabajo, ya que es lo que usamos para medir y presentar la cantidad de trabajo realizado. </a:t>
            </a:r>
            <a:endParaRPr sz="1350">
              <a:latin typeface="DM Sans"/>
              <a:ea typeface="DM Sans"/>
              <a:cs typeface="DM Sans"/>
              <a:sym typeface="DM Sans"/>
            </a:endParaRPr>
          </a:p>
          <a:p>
            <a:pPr indent="0" lvl="0" marL="0" rtl="0" algn="l">
              <a:lnSpc>
                <a:spcPct val="115000"/>
              </a:lnSpc>
              <a:spcBef>
                <a:spcPts val="0"/>
              </a:spcBef>
              <a:spcAft>
                <a:spcPts val="0"/>
              </a:spcAft>
              <a:buNone/>
            </a:pPr>
            <a:r>
              <a:rPr lang="es-419" sz="1350">
                <a:latin typeface="DM Sans"/>
                <a:ea typeface="DM Sans"/>
                <a:cs typeface="DM Sans"/>
                <a:sym typeface="DM Sans"/>
              </a:rPr>
              <a:t>Se realizan métricas en base a casos realizados, bugs encontrados, tiempo de trabajo implementado, etc...</a:t>
            </a:r>
            <a:endParaRPr sz="1350">
              <a:latin typeface="DM Sans"/>
              <a:ea typeface="DM Sans"/>
              <a:cs typeface="DM Sans"/>
              <a:sym typeface="DM Sans"/>
            </a:endParaRPr>
          </a:p>
        </p:txBody>
      </p:sp>
      <p:sp>
        <p:nvSpPr>
          <p:cNvPr id="427" name="Google Shape;427;p69"/>
          <p:cNvSpPr txBox="1"/>
          <p:nvPr/>
        </p:nvSpPr>
        <p:spPr>
          <a:xfrm>
            <a:off x="4527575" y="1653025"/>
            <a:ext cx="3834600" cy="254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Es un estándar de medida que nos permite tomar decisiones.</a:t>
            </a:r>
            <a:endParaRPr sz="1350">
              <a:latin typeface="DM Sans"/>
              <a:ea typeface="DM Sans"/>
              <a:cs typeface="DM Sans"/>
              <a:sym typeface="DM Sans"/>
            </a:endParaRPr>
          </a:p>
          <a:p>
            <a:pPr indent="0" lvl="0" marL="0" rtl="0" algn="l">
              <a:lnSpc>
                <a:spcPct val="115000"/>
              </a:lnSpc>
              <a:spcBef>
                <a:spcPts val="0"/>
              </a:spcBef>
              <a:spcAft>
                <a:spcPts val="0"/>
              </a:spcAft>
              <a:buNone/>
            </a:pPr>
            <a:r>
              <a:rPr lang="es-419" sz="1350">
                <a:latin typeface="DM Sans"/>
                <a:ea typeface="DM Sans"/>
                <a:cs typeface="DM Sans"/>
                <a:sym typeface="DM Sans"/>
              </a:rPr>
              <a:t>Ejemplos de métricas en el Testing:</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Cantidad de errores encontrados con severidad alta</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Cantidad de casos de prueba que fallaron</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Cantidad de errores por tipo y criticidad</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Cantidad de ciclos de testing</a:t>
            </a:r>
            <a:endParaRPr sz="1350">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pic>
        <p:nvPicPr>
          <p:cNvPr id="432" name="Google Shape;432;p70"/>
          <p:cNvPicPr preferRelativeResize="0"/>
          <p:nvPr/>
        </p:nvPicPr>
        <p:blipFill rotWithShape="1">
          <a:blip r:embed="rId3">
            <a:alphaModFix/>
          </a:blip>
          <a:srcRect b="0" l="50288" r="2430" t="0"/>
          <a:stretch/>
        </p:blipFill>
        <p:spPr>
          <a:xfrm>
            <a:off x="5712875" y="468275"/>
            <a:ext cx="2923973" cy="4118750"/>
          </a:xfrm>
          <a:prstGeom prst="rect">
            <a:avLst/>
          </a:prstGeom>
          <a:noFill/>
          <a:ln>
            <a:noFill/>
          </a:ln>
        </p:spPr>
      </p:pic>
      <p:sp>
        <p:nvSpPr>
          <p:cNvPr id="433" name="Google Shape;433;p70"/>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Adaptabilidad</a:t>
            </a:r>
            <a:endParaRPr b="1" sz="4000">
              <a:solidFill>
                <a:schemeClr val="dk1"/>
              </a:solidFill>
              <a:latin typeface="DM Sans"/>
              <a:ea typeface="DM Sans"/>
              <a:cs typeface="DM Sans"/>
              <a:sym typeface="DM Sans"/>
            </a:endParaRPr>
          </a:p>
        </p:txBody>
      </p:sp>
      <p:sp>
        <p:nvSpPr>
          <p:cNvPr id="434" name="Google Shape;434;p70"/>
          <p:cNvSpPr txBox="1"/>
          <p:nvPr/>
        </p:nvSpPr>
        <p:spPr>
          <a:xfrm>
            <a:off x="457725" y="2211625"/>
            <a:ext cx="47301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Una cualidad del tester, y responsabilidad, es comprender que tenemos que adaptarnos a las circunstancias que nos van surgiendo. Ya sea ambientes de prueba, falta de documentación, cambios de último momento, etc… La adaptabilidad es una herramienta que se construye para poder adaptar a lo que tengamos que probar y bajo las condiciones que surjan.</a:t>
            </a:r>
            <a:endParaRPr sz="1350">
              <a:latin typeface="DM Sans"/>
              <a:ea typeface="DM Sans"/>
              <a:cs typeface="DM Sans"/>
              <a:sym typeface="DM Sans"/>
            </a:endParaRPr>
          </a:p>
        </p:txBody>
      </p:sp>
      <p:sp>
        <p:nvSpPr>
          <p:cNvPr id="435" name="Google Shape;435;p70"/>
          <p:cNvSpPr txBox="1"/>
          <p:nvPr/>
        </p:nvSpPr>
        <p:spPr>
          <a:xfrm>
            <a:off x="80250" y="4735800"/>
            <a:ext cx="4881000" cy="40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419" sz="1350">
                <a:latin typeface="DM Sans"/>
                <a:ea typeface="DM Sans"/>
                <a:cs typeface="DM Sans"/>
                <a:sym typeface="DM Sans"/>
              </a:rPr>
              <a:t>Fuente: Foto de </a:t>
            </a:r>
            <a:r>
              <a:rPr lang="es-419" sz="1350" u="sng">
                <a:solidFill>
                  <a:schemeClr val="hlink"/>
                </a:solidFill>
                <a:latin typeface="DM Sans"/>
                <a:ea typeface="DM Sans"/>
                <a:cs typeface="DM Sans"/>
                <a:sym typeface="DM Sans"/>
                <a:hlinkClick r:id="rId4"/>
              </a:rPr>
              <a:t>Pexels.</a:t>
            </a:r>
            <a:endParaRPr sz="1350">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71"/>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lt1"/>
                </a:solidFill>
                <a:latin typeface="DM Sans"/>
                <a:ea typeface="DM Sans"/>
                <a:cs typeface="DM Sans"/>
                <a:sym typeface="DM Sans"/>
              </a:rPr>
              <a:t>Técnicas</a:t>
            </a:r>
            <a:r>
              <a:rPr b="1" lang="es-419" sz="4000">
                <a:solidFill>
                  <a:schemeClr val="lt1"/>
                </a:solidFill>
                <a:latin typeface="DM Sans"/>
                <a:ea typeface="DM Sans"/>
                <a:cs typeface="DM Sans"/>
                <a:sym typeface="DM Sans"/>
              </a:rPr>
              <a:t> de</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419" sz="4000">
                <a:solidFill>
                  <a:srgbClr val="83AEFB"/>
                </a:solidFill>
                <a:latin typeface="DM Sans"/>
                <a:ea typeface="DM Sans"/>
                <a:cs typeface="DM Sans"/>
                <a:sym typeface="DM Sans"/>
              </a:rPr>
              <a:t>Prueba</a:t>
            </a:r>
            <a:endParaRPr b="1" sz="4000">
              <a:solidFill>
                <a:srgbClr val="83AEFB"/>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7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Introducción</a:t>
            </a:r>
            <a:endParaRPr b="1" sz="4000">
              <a:solidFill>
                <a:schemeClr val="dk1"/>
              </a:solidFill>
              <a:latin typeface="DM Sans"/>
              <a:ea typeface="DM Sans"/>
              <a:cs typeface="DM Sans"/>
              <a:sym typeface="DM Sans"/>
            </a:endParaRPr>
          </a:p>
        </p:txBody>
      </p:sp>
      <p:sp>
        <p:nvSpPr>
          <p:cNvPr id="446" name="Google Shape;446;p72"/>
          <p:cNvSpPr txBox="1"/>
          <p:nvPr/>
        </p:nvSpPr>
        <p:spPr>
          <a:xfrm>
            <a:off x="473350" y="1908175"/>
            <a:ext cx="3834600" cy="206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El </a:t>
            </a:r>
            <a:r>
              <a:rPr b="1" lang="es-419" sz="1350">
                <a:latin typeface="DM Sans"/>
                <a:ea typeface="DM Sans"/>
                <a:cs typeface="DM Sans"/>
                <a:sym typeface="DM Sans"/>
              </a:rPr>
              <a:t>objetivo de una técnica de prueba</a:t>
            </a:r>
            <a:r>
              <a:rPr lang="es-419" sz="1350">
                <a:latin typeface="DM Sans"/>
                <a:ea typeface="DM Sans"/>
                <a:cs typeface="DM Sans"/>
                <a:sym typeface="DM Sans"/>
              </a:rPr>
              <a:t> es </a:t>
            </a:r>
            <a:r>
              <a:rPr lang="es-419" sz="1350">
                <a:highlight>
                  <a:srgbClr val="EA90FF"/>
                </a:highlight>
                <a:latin typeface="DM Sans"/>
                <a:ea typeface="DM Sans"/>
                <a:cs typeface="DM Sans"/>
                <a:sym typeface="DM Sans"/>
              </a:rPr>
              <a:t>ayudar a identificar las condiciones de prueba, los casos de prueba y los datos de prueba.</a:t>
            </a:r>
            <a:endParaRPr sz="1350">
              <a:highlight>
                <a:srgbClr val="EA90FF"/>
              </a:highlight>
              <a:latin typeface="DM Sans"/>
              <a:ea typeface="DM Sans"/>
              <a:cs typeface="DM Sans"/>
              <a:sym typeface="DM Sans"/>
            </a:endParaRPr>
          </a:p>
          <a:p>
            <a:pPr indent="0" lvl="0" marL="0" rtl="0" algn="l">
              <a:lnSpc>
                <a:spcPct val="115000"/>
              </a:lnSpc>
              <a:spcBef>
                <a:spcPts val="0"/>
              </a:spcBef>
              <a:spcAft>
                <a:spcPts val="0"/>
              </a:spcAft>
              <a:buNone/>
            </a:pPr>
            <a:r>
              <a:rPr lang="es-419" sz="1350">
                <a:latin typeface="DM Sans"/>
                <a:ea typeface="DM Sans"/>
                <a:cs typeface="DM Sans"/>
                <a:sym typeface="DM Sans"/>
              </a:rPr>
              <a:t>Algunas técnicas son más adecuadas para ciertas situaciones y niveles de prueba; otras se pueden aplicar en todos los niveles de prueba. </a:t>
            </a:r>
            <a:endParaRPr sz="1350">
              <a:latin typeface="DM Sans"/>
              <a:ea typeface="DM Sans"/>
              <a:cs typeface="DM Sans"/>
              <a:sym typeface="DM Sans"/>
            </a:endParaRPr>
          </a:p>
        </p:txBody>
      </p:sp>
      <p:sp>
        <p:nvSpPr>
          <p:cNvPr id="447" name="Google Shape;447;p72"/>
          <p:cNvSpPr txBox="1"/>
          <p:nvPr/>
        </p:nvSpPr>
        <p:spPr>
          <a:xfrm>
            <a:off x="4527575" y="1908175"/>
            <a:ext cx="3834600" cy="110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En general, cuando se crean casos de prueba, los probadores utilizan una combinación de técnicas de prueba para lograr los mejores resultados a partir del esfuerzo de prueba.</a:t>
            </a:r>
            <a:endParaRPr sz="1350">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73"/>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Técnicas de Prueba y sus Características</a:t>
            </a:r>
            <a:endParaRPr b="1" sz="4000">
              <a:solidFill>
                <a:schemeClr val="dk1"/>
              </a:solidFill>
              <a:latin typeface="DM Sans"/>
              <a:ea typeface="DM Sans"/>
              <a:cs typeface="DM Sans"/>
              <a:sym typeface="DM Sans"/>
            </a:endParaRPr>
          </a:p>
        </p:txBody>
      </p:sp>
      <p:sp>
        <p:nvSpPr>
          <p:cNvPr id="453" name="Google Shape;453;p73"/>
          <p:cNvSpPr txBox="1"/>
          <p:nvPr/>
        </p:nvSpPr>
        <p:spPr>
          <a:xfrm>
            <a:off x="473350" y="1908175"/>
            <a:ext cx="3834600" cy="39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Las técnicas de prueba se clasifican:</a:t>
            </a:r>
            <a:endParaRPr sz="1350">
              <a:latin typeface="DM Sans"/>
              <a:ea typeface="DM Sans"/>
              <a:cs typeface="DM Sans"/>
              <a:sym typeface="DM Sans"/>
            </a:endParaRPr>
          </a:p>
        </p:txBody>
      </p:sp>
      <p:pic>
        <p:nvPicPr>
          <p:cNvPr id="454" name="Google Shape;454;p73"/>
          <p:cNvPicPr preferRelativeResize="0"/>
          <p:nvPr/>
        </p:nvPicPr>
        <p:blipFill rotWithShape="1">
          <a:blip r:embed="rId3">
            <a:alphaModFix/>
          </a:blip>
          <a:srcRect b="0" l="0" r="0" t="0"/>
          <a:stretch/>
        </p:blipFill>
        <p:spPr>
          <a:xfrm>
            <a:off x="2824050" y="2500525"/>
            <a:ext cx="330675" cy="330675"/>
          </a:xfrm>
          <a:prstGeom prst="rect">
            <a:avLst/>
          </a:prstGeom>
          <a:noFill/>
          <a:ln>
            <a:noFill/>
          </a:ln>
        </p:spPr>
      </p:pic>
      <p:sp>
        <p:nvSpPr>
          <p:cNvPr id="455" name="Google Shape;455;p73"/>
          <p:cNvSpPr txBox="1"/>
          <p:nvPr/>
        </p:nvSpPr>
        <p:spPr>
          <a:xfrm>
            <a:off x="3341175" y="2469675"/>
            <a:ext cx="3000000" cy="39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Caja negra.</a:t>
            </a:r>
            <a:endParaRPr/>
          </a:p>
        </p:txBody>
      </p:sp>
      <p:sp>
        <p:nvSpPr>
          <p:cNvPr id="456" name="Google Shape;456;p73"/>
          <p:cNvSpPr txBox="1"/>
          <p:nvPr/>
        </p:nvSpPr>
        <p:spPr>
          <a:xfrm>
            <a:off x="3341175" y="2859900"/>
            <a:ext cx="3000000" cy="39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Caja blanca </a:t>
            </a:r>
            <a:endParaRPr/>
          </a:p>
        </p:txBody>
      </p:sp>
      <p:sp>
        <p:nvSpPr>
          <p:cNvPr id="457" name="Google Shape;457;p73"/>
          <p:cNvSpPr txBox="1"/>
          <p:nvPr/>
        </p:nvSpPr>
        <p:spPr>
          <a:xfrm>
            <a:off x="3341175" y="3252300"/>
            <a:ext cx="3000000" cy="392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Basadas en la experiencia.</a:t>
            </a:r>
            <a:endParaRPr/>
          </a:p>
        </p:txBody>
      </p:sp>
      <p:pic>
        <p:nvPicPr>
          <p:cNvPr id="458" name="Google Shape;458;p73"/>
          <p:cNvPicPr preferRelativeResize="0"/>
          <p:nvPr/>
        </p:nvPicPr>
        <p:blipFill rotWithShape="1">
          <a:blip r:embed="rId4">
            <a:alphaModFix/>
          </a:blip>
          <a:srcRect b="0" l="0" r="0" t="0"/>
          <a:stretch/>
        </p:blipFill>
        <p:spPr>
          <a:xfrm>
            <a:off x="2802813" y="2869525"/>
            <a:ext cx="373149" cy="373149"/>
          </a:xfrm>
          <a:prstGeom prst="rect">
            <a:avLst/>
          </a:prstGeom>
          <a:noFill/>
          <a:ln>
            <a:noFill/>
          </a:ln>
        </p:spPr>
      </p:pic>
      <p:pic>
        <p:nvPicPr>
          <p:cNvPr id="459" name="Google Shape;459;p73"/>
          <p:cNvPicPr preferRelativeResize="0"/>
          <p:nvPr/>
        </p:nvPicPr>
        <p:blipFill rotWithShape="1">
          <a:blip r:embed="rId5">
            <a:alphaModFix/>
          </a:blip>
          <a:srcRect b="0" l="0" r="0" t="0"/>
          <a:stretch/>
        </p:blipFill>
        <p:spPr>
          <a:xfrm>
            <a:off x="2802825" y="3281000"/>
            <a:ext cx="373125" cy="373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38"/>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38"/>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MAPA DE </a:t>
            </a:r>
            <a:r>
              <a:rPr lang="es-419" sz="1600">
                <a:solidFill>
                  <a:schemeClr val="dk1"/>
                </a:solidFill>
                <a:latin typeface="DM Sans"/>
                <a:ea typeface="DM Sans"/>
                <a:cs typeface="DM Sans"/>
                <a:sym typeface="DM Sans"/>
              </a:rPr>
              <a:t>CONCEPTOS</a:t>
            </a:r>
            <a:endParaRPr>
              <a:latin typeface="DM Sans"/>
              <a:ea typeface="DM Sans"/>
              <a:cs typeface="DM Sans"/>
              <a:sym typeface="DM Sans"/>
            </a:endParaRPr>
          </a:p>
        </p:txBody>
      </p:sp>
      <p:sp>
        <p:nvSpPr>
          <p:cNvPr id="133" name="Google Shape;133;p38"/>
          <p:cNvSpPr/>
          <p:nvPr/>
        </p:nvSpPr>
        <p:spPr>
          <a:xfrm>
            <a:off x="687375" y="3108705"/>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1200">
                <a:solidFill>
                  <a:srgbClr val="FFFFFF"/>
                </a:solidFill>
                <a:latin typeface="DM Sans"/>
                <a:ea typeface="DM Sans"/>
                <a:cs typeface="DM Sans"/>
                <a:sym typeface="DM Sans"/>
              </a:rPr>
              <a:t>Funciones del tester</a:t>
            </a:r>
            <a:endParaRPr sz="1200">
              <a:solidFill>
                <a:srgbClr val="FFFFFF"/>
              </a:solidFill>
              <a:latin typeface="DM Sans"/>
              <a:ea typeface="DM Sans"/>
              <a:cs typeface="DM Sans"/>
              <a:sym typeface="DM Sans"/>
            </a:endParaRPr>
          </a:p>
        </p:txBody>
      </p:sp>
      <p:sp>
        <p:nvSpPr>
          <p:cNvPr id="134" name="Google Shape;134;p38"/>
          <p:cNvSpPr/>
          <p:nvPr/>
        </p:nvSpPr>
        <p:spPr>
          <a:xfrm>
            <a:off x="4310631" y="1453689"/>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419" sz="1200">
                <a:solidFill>
                  <a:srgbClr val="222222"/>
                </a:solidFill>
                <a:latin typeface="DM Sans"/>
                <a:ea typeface="DM Sans"/>
                <a:cs typeface="DM Sans"/>
                <a:sym typeface="DM Sans"/>
              </a:rPr>
              <a:t>Objetivos</a:t>
            </a:r>
            <a:endParaRPr sz="1200">
              <a:solidFill>
                <a:srgbClr val="222222"/>
              </a:solidFill>
              <a:latin typeface="DM Sans"/>
              <a:ea typeface="DM Sans"/>
              <a:cs typeface="DM Sans"/>
              <a:sym typeface="DM Sans"/>
            </a:endParaRPr>
          </a:p>
        </p:txBody>
      </p:sp>
      <p:sp>
        <p:nvSpPr>
          <p:cNvPr id="135" name="Google Shape;135;p38"/>
          <p:cNvSpPr/>
          <p:nvPr/>
        </p:nvSpPr>
        <p:spPr>
          <a:xfrm>
            <a:off x="588525" y="1263775"/>
            <a:ext cx="1596900" cy="770100"/>
          </a:xfrm>
          <a:prstGeom prst="rect">
            <a:avLst/>
          </a:prstGeom>
          <a:solidFill>
            <a:srgbClr val="2728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1200">
                <a:solidFill>
                  <a:srgbClr val="FFFFFF"/>
                </a:solidFill>
                <a:latin typeface="DM Sans"/>
                <a:ea typeface="DM Sans"/>
                <a:cs typeface="DM Sans"/>
                <a:sym typeface="DM Sans"/>
              </a:rPr>
              <a:t>Responsabilidades del testing</a:t>
            </a:r>
            <a:endParaRPr sz="1200">
              <a:solidFill>
                <a:srgbClr val="FFFFFF"/>
              </a:solidFill>
              <a:latin typeface="DM Sans"/>
              <a:ea typeface="DM Sans"/>
              <a:cs typeface="DM Sans"/>
              <a:sym typeface="DM Sans"/>
            </a:endParaRPr>
          </a:p>
        </p:txBody>
      </p:sp>
      <p:sp>
        <p:nvSpPr>
          <p:cNvPr id="136" name="Google Shape;136;p38"/>
          <p:cNvSpPr/>
          <p:nvPr/>
        </p:nvSpPr>
        <p:spPr>
          <a:xfrm>
            <a:off x="687375" y="3966822"/>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1200">
                <a:solidFill>
                  <a:srgbClr val="FFFFFF"/>
                </a:solidFill>
                <a:latin typeface="DM Sans"/>
                <a:ea typeface="DM Sans"/>
                <a:cs typeface="DM Sans"/>
                <a:sym typeface="DM Sans"/>
              </a:rPr>
              <a:t>Principios del Testing</a:t>
            </a:r>
            <a:endParaRPr sz="1200">
              <a:solidFill>
                <a:srgbClr val="FFFFFF"/>
              </a:solidFill>
              <a:latin typeface="DM Sans"/>
              <a:ea typeface="DM Sans"/>
              <a:cs typeface="DM Sans"/>
              <a:sym typeface="DM Sans"/>
            </a:endParaRPr>
          </a:p>
        </p:txBody>
      </p:sp>
      <p:cxnSp>
        <p:nvCxnSpPr>
          <p:cNvPr id="137" name="Google Shape;137;p38"/>
          <p:cNvCxnSpPr>
            <a:stCxn id="133" idx="2"/>
            <a:endCxn id="136" idx="0"/>
          </p:cNvCxnSpPr>
          <p:nvPr/>
        </p:nvCxnSpPr>
        <p:spPr>
          <a:xfrm>
            <a:off x="1386975" y="3688905"/>
            <a:ext cx="0" cy="277800"/>
          </a:xfrm>
          <a:prstGeom prst="straightConnector1">
            <a:avLst/>
          </a:prstGeom>
          <a:noFill/>
          <a:ln cap="flat" cmpd="sng" w="9525">
            <a:solidFill>
              <a:srgbClr val="CCCCCC"/>
            </a:solidFill>
            <a:prstDash val="solid"/>
            <a:round/>
            <a:headEnd len="med" w="med" type="oval"/>
            <a:tailEnd len="med" w="med" type="oval"/>
          </a:ln>
        </p:spPr>
      </p:cxnSp>
      <p:cxnSp>
        <p:nvCxnSpPr>
          <p:cNvPr id="138" name="Google Shape;138;p38"/>
          <p:cNvCxnSpPr>
            <a:stCxn id="133" idx="0"/>
            <a:endCxn id="135" idx="2"/>
          </p:cNvCxnSpPr>
          <p:nvPr/>
        </p:nvCxnSpPr>
        <p:spPr>
          <a:xfrm rot="10800000">
            <a:off x="1386975" y="2033805"/>
            <a:ext cx="0" cy="1074900"/>
          </a:xfrm>
          <a:prstGeom prst="straightConnector1">
            <a:avLst/>
          </a:prstGeom>
          <a:noFill/>
          <a:ln cap="flat" cmpd="sng" w="9525">
            <a:solidFill>
              <a:srgbClr val="CCCCCC"/>
            </a:solidFill>
            <a:prstDash val="solid"/>
            <a:round/>
            <a:headEnd len="med" w="med" type="oval"/>
            <a:tailEnd len="med" w="med" type="oval"/>
          </a:ln>
        </p:spPr>
      </p:cxnSp>
      <p:sp>
        <p:nvSpPr>
          <p:cNvPr id="139" name="Google Shape;139;p38"/>
          <p:cNvSpPr/>
          <p:nvPr/>
        </p:nvSpPr>
        <p:spPr>
          <a:xfrm>
            <a:off x="2910955" y="3263538"/>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419" sz="1200">
                <a:solidFill>
                  <a:srgbClr val="222222"/>
                </a:solidFill>
                <a:latin typeface="DM Sans"/>
                <a:ea typeface="DM Sans"/>
                <a:cs typeface="DM Sans"/>
                <a:sym typeface="DM Sans"/>
              </a:rPr>
              <a:t>Alcance</a:t>
            </a:r>
            <a:endParaRPr sz="1200">
              <a:solidFill>
                <a:srgbClr val="222222"/>
              </a:solidFill>
              <a:latin typeface="DM Sans"/>
              <a:ea typeface="DM Sans"/>
              <a:cs typeface="DM Sans"/>
              <a:sym typeface="DM Sans"/>
            </a:endParaRPr>
          </a:p>
        </p:txBody>
      </p:sp>
      <p:sp>
        <p:nvSpPr>
          <p:cNvPr id="140" name="Google Shape;140;p38"/>
          <p:cNvSpPr/>
          <p:nvPr/>
        </p:nvSpPr>
        <p:spPr>
          <a:xfrm>
            <a:off x="4606466" y="3263532"/>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419" sz="1200">
                <a:solidFill>
                  <a:srgbClr val="222222"/>
                </a:solidFill>
                <a:latin typeface="DM Sans"/>
                <a:ea typeface="DM Sans"/>
                <a:cs typeface="DM Sans"/>
                <a:sym typeface="DM Sans"/>
              </a:rPr>
              <a:t>Ciclo desarrollo</a:t>
            </a:r>
            <a:endParaRPr sz="1200">
              <a:solidFill>
                <a:srgbClr val="222222"/>
              </a:solidFill>
              <a:latin typeface="DM Sans"/>
              <a:ea typeface="DM Sans"/>
              <a:cs typeface="DM Sans"/>
              <a:sym typeface="DM Sans"/>
            </a:endParaRPr>
          </a:p>
        </p:txBody>
      </p:sp>
      <p:sp>
        <p:nvSpPr>
          <p:cNvPr id="141" name="Google Shape;141;p38"/>
          <p:cNvSpPr/>
          <p:nvPr/>
        </p:nvSpPr>
        <p:spPr>
          <a:xfrm>
            <a:off x="6250950" y="3137102"/>
            <a:ext cx="1596900" cy="5235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419" sz="1200">
                <a:solidFill>
                  <a:srgbClr val="222222"/>
                </a:solidFill>
                <a:latin typeface="DM Sans"/>
                <a:ea typeface="DM Sans"/>
                <a:cs typeface="DM Sans"/>
                <a:sym typeface="DM Sans"/>
              </a:rPr>
              <a:t>Pruebas Estaticas y Dinamicas</a:t>
            </a:r>
            <a:endParaRPr sz="1200">
              <a:solidFill>
                <a:srgbClr val="222222"/>
              </a:solidFill>
              <a:latin typeface="DM Sans"/>
              <a:ea typeface="DM Sans"/>
              <a:cs typeface="DM Sans"/>
              <a:sym typeface="DM Sans"/>
            </a:endParaRPr>
          </a:p>
        </p:txBody>
      </p:sp>
      <p:sp>
        <p:nvSpPr>
          <p:cNvPr id="142" name="Google Shape;142;p38"/>
          <p:cNvSpPr/>
          <p:nvPr/>
        </p:nvSpPr>
        <p:spPr>
          <a:xfrm>
            <a:off x="4310631" y="746975"/>
            <a:ext cx="1596900" cy="5802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sz="1200">
                <a:solidFill>
                  <a:schemeClr val="accent2"/>
                </a:solidFill>
                <a:latin typeface="DM Sans"/>
                <a:ea typeface="DM Sans"/>
                <a:cs typeface="DM Sans"/>
                <a:sym typeface="DM Sans"/>
              </a:rPr>
              <a:t>Introducción</a:t>
            </a:r>
            <a:endParaRPr sz="1200">
              <a:solidFill>
                <a:schemeClr val="accent2"/>
              </a:solidFill>
              <a:latin typeface="DM Sans"/>
              <a:ea typeface="DM Sans"/>
              <a:cs typeface="DM Sans"/>
              <a:sym typeface="DM Sans"/>
            </a:endParaRPr>
          </a:p>
        </p:txBody>
      </p:sp>
      <p:sp>
        <p:nvSpPr>
          <p:cNvPr id="143" name="Google Shape;143;p38"/>
          <p:cNvSpPr/>
          <p:nvPr/>
        </p:nvSpPr>
        <p:spPr>
          <a:xfrm>
            <a:off x="6755931" y="1453697"/>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419" sz="1200">
                <a:solidFill>
                  <a:srgbClr val="222222"/>
                </a:solidFill>
                <a:latin typeface="DM Sans"/>
                <a:ea typeface="DM Sans"/>
                <a:cs typeface="DM Sans"/>
                <a:sym typeface="DM Sans"/>
              </a:rPr>
              <a:t>Documentación</a:t>
            </a:r>
            <a:endParaRPr sz="1200">
              <a:solidFill>
                <a:srgbClr val="222222"/>
              </a:solidFill>
              <a:latin typeface="DM Sans"/>
              <a:ea typeface="DM Sans"/>
              <a:cs typeface="DM Sans"/>
              <a:sym typeface="DM Sans"/>
            </a:endParaRPr>
          </a:p>
        </p:txBody>
      </p:sp>
      <p:cxnSp>
        <p:nvCxnSpPr>
          <p:cNvPr id="144" name="Google Shape;144;p38"/>
          <p:cNvCxnSpPr>
            <a:stCxn id="135" idx="3"/>
            <a:endCxn id="142" idx="1"/>
          </p:cNvCxnSpPr>
          <p:nvPr/>
        </p:nvCxnSpPr>
        <p:spPr>
          <a:xfrm flipH="1" rot="10800000">
            <a:off x="2185425" y="1037125"/>
            <a:ext cx="2125200" cy="6117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145" name="Google Shape;145;p38"/>
          <p:cNvCxnSpPr>
            <a:stCxn id="135" idx="3"/>
            <a:endCxn id="134" idx="1"/>
          </p:cNvCxnSpPr>
          <p:nvPr/>
        </p:nvCxnSpPr>
        <p:spPr>
          <a:xfrm>
            <a:off x="2185425" y="1648825"/>
            <a:ext cx="2125200" cy="951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146" name="Google Shape;146;p38"/>
          <p:cNvCxnSpPr>
            <a:stCxn id="133" idx="3"/>
            <a:endCxn id="139" idx="1"/>
          </p:cNvCxnSpPr>
          <p:nvPr/>
        </p:nvCxnSpPr>
        <p:spPr>
          <a:xfrm>
            <a:off x="2086575" y="3398805"/>
            <a:ext cx="824400" cy="0"/>
          </a:xfrm>
          <a:prstGeom prst="straightConnector1">
            <a:avLst/>
          </a:prstGeom>
          <a:noFill/>
          <a:ln cap="flat" cmpd="sng" w="9525">
            <a:solidFill>
              <a:srgbClr val="CCCCCC"/>
            </a:solidFill>
            <a:prstDash val="solid"/>
            <a:round/>
            <a:headEnd len="med" w="med" type="none"/>
            <a:tailEnd len="med" w="med" type="oval"/>
          </a:ln>
        </p:spPr>
      </p:cxnSp>
      <p:cxnSp>
        <p:nvCxnSpPr>
          <p:cNvPr id="147" name="Google Shape;147;p38"/>
          <p:cNvCxnSpPr>
            <a:stCxn id="139" idx="3"/>
            <a:endCxn id="140" idx="1"/>
          </p:cNvCxnSpPr>
          <p:nvPr/>
        </p:nvCxnSpPr>
        <p:spPr>
          <a:xfrm>
            <a:off x="4310155" y="3398838"/>
            <a:ext cx="296400" cy="0"/>
          </a:xfrm>
          <a:prstGeom prst="straightConnector1">
            <a:avLst/>
          </a:prstGeom>
          <a:noFill/>
          <a:ln cap="flat" cmpd="sng" w="9525">
            <a:solidFill>
              <a:srgbClr val="CCCCCC"/>
            </a:solidFill>
            <a:prstDash val="solid"/>
            <a:round/>
            <a:headEnd len="med" w="med" type="oval"/>
            <a:tailEnd len="med" w="med" type="oval"/>
          </a:ln>
        </p:spPr>
      </p:cxnSp>
      <p:cxnSp>
        <p:nvCxnSpPr>
          <p:cNvPr id="148" name="Google Shape;148;p38"/>
          <p:cNvCxnSpPr>
            <a:stCxn id="140" idx="3"/>
            <a:endCxn id="141" idx="1"/>
          </p:cNvCxnSpPr>
          <p:nvPr/>
        </p:nvCxnSpPr>
        <p:spPr>
          <a:xfrm>
            <a:off x="6005666" y="3398832"/>
            <a:ext cx="245400" cy="0"/>
          </a:xfrm>
          <a:prstGeom prst="straightConnector1">
            <a:avLst/>
          </a:prstGeom>
          <a:noFill/>
          <a:ln cap="flat" cmpd="sng" w="9525">
            <a:solidFill>
              <a:srgbClr val="CCCCCC"/>
            </a:solidFill>
            <a:prstDash val="solid"/>
            <a:round/>
            <a:headEnd len="med" w="med" type="oval"/>
            <a:tailEnd len="med" w="med" type="oval"/>
          </a:ln>
        </p:spPr>
      </p:cxnSp>
      <p:pic>
        <p:nvPicPr>
          <p:cNvPr id="149" name="Google Shape;149;p38"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cxnSp>
        <p:nvCxnSpPr>
          <p:cNvPr id="150" name="Google Shape;150;p38"/>
          <p:cNvCxnSpPr>
            <a:stCxn id="134" idx="3"/>
            <a:endCxn id="143" idx="1"/>
          </p:cNvCxnSpPr>
          <p:nvPr/>
        </p:nvCxnSpPr>
        <p:spPr>
          <a:xfrm>
            <a:off x="5907531" y="1743789"/>
            <a:ext cx="848400" cy="0"/>
          </a:xfrm>
          <a:prstGeom prst="straightConnector1">
            <a:avLst/>
          </a:prstGeom>
          <a:noFill/>
          <a:ln cap="flat" cmpd="sng" w="9525">
            <a:solidFill>
              <a:srgbClr val="CCCCCC"/>
            </a:solidFill>
            <a:prstDash val="solid"/>
            <a:round/>
            <a:headEnd len="med" w="med" type="oval"/>
            <a:tailEnd len="med" w="med" type="oval"/>
          </a:ln>
        </p:spPr>
      </p:cxnSp>
      <p:sp>
        <p:nvSpPr>
          <p:cNvPr id="151" name="Google Shape;151;p38"/>
          <p:cNvSpPr/>
          <p:nvPr/>
        </p:nvSpPr>
        <p:spPr>
          <a:xfrm>
            <a:off x="2910980" y="4121613"/>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419" sz="1200">
                <a:solidFill>
                  <a:srgbClr val="222222"/>
                </a:solidFill>
                <a:latin typeface="DM Sans"/>
                <a:ea typeface="DM Sans"/>
                <a:cs typeface="DM Sans"/>
                <a:sym typeface="DM Sans"/>
              </a:rPr>
              <a:t>7 definiciones</a:t>
            </a:r>
            <a:endParaRPr sz="1200">
              <a:solidFill>
                <a:srgbClr val="222222"/>
              </a:solidFill>
              <a:latin typeface="DM Sans"/>
              <a:ea typeface="DM Sans"/>
              <a:cs typeface="DM Sans"/>
              <a:sym typeface="DM Sans"/>
            </a:endParaRPr>
          </a:p>
        </p:txBody>
      </p:sp>
      <p:cxnSp>
        <p:nvCxnSpPr>
          <p:cNvPr id="152" name="Google Shape;152;p38"/>
          <p:cNvCxnSpPr>
            <a:endCxn id="151" idx="1"/>
          </p:cNvCxnSpPr>
          <p:nvPr/>
        </p:nvCxnSpPr>
        <p:spPr>
          <a:xfrm>
            <a:off x="2086580" y="4256913"/>
            <a:ext cx="824400" cy="0"/>
          </a:xfrm>
          <a:prstGeom prst="straightConnector1">
            <a:avLst/>
          </a:prstGeom>
          <a:noFill/>
          <a:ln cap="flat" cmpd="sng" w="9525">
            <a:solidFill>
              <a:srgbClr val="CCCCCC"/>
            </a:solidFill>
            <a:prstDash val="solid"/>
            <a:round/>
            <a:headEnd len="med" w="med" type="none"/>
            <a:tailEnd len="med" w="med" type="oval"/>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7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Caja negra</a:t>
            </a:r>
            <a:endParaRPr b="1" sz="4000">
              <a:solidFill>
                <a:schemeClr val="dk1"/>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75"/>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75"/>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Definición</a:t>
            </a:r>
            <a:endParaRPr b="1" sz="3500">
              <a:solidFill>
                <a:schemeClr val="lt1"/>
              </a:solidFill>
              <a:latin typeface="DM Sans"/>
              <a:ea typeface="DM Sans"/>
              <a:cs typeface="DM Sans"/>
              <a:sym typeface="DM Sans"/>
            </a:endParaRPr>
          </a:p>
        </p:txBody>
      </p:sp>
      <p:sp>
        <p:nvSpPr>
          <p:cNvPr id="471" name="Google Shape;471;p75"/>
          <p:cNvSpPr txBox="1"/>
          <p:nvPr/>
        </p:nvSpPr>
        <p:spPr>
          <a:xfrm>
            <a:off x="811350" y="1274725"/>
            <a:ext cx="75213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También llamadas técnicas conductuales o basadas en el comportamiento, se basan en un análisis de la base de prueba adecuada (por ejemplo, documentos de requisitos formales o historias de usuarios). </a:t>
            </a:r>
            <a:r>
              <a:rPr b="1" lang="es-419" sz="1350">
                <a:solidFill>
                  <a:schemeClr val="dk1"/>
                </a:solidFill>
                <a:latin typeface="DM Sans"/>
                <a:ea typeface="DM Sans"/>
                <a:cs typeface="DM Sans"/>
                <a:sym typeface="DM Sans"/>
              </a:rPr>
              <a:t>Estas técnicas son aplicables tanto a la prueba funcional como a la no funcional.</a:t>
            </a:r>
            <a:r>
              <a:rPr lang="es-419" sz="1350">
                <a:solidFill>
                  <a:schemeClr val="dk1"/>
                </a:solidFill>
                <a:latin typeface="DM Sans"/>
                <a:ea typeface="DM Sans"/>
                <a:cs typeface="DM Sans"/>
                <a:sym typeface="DM Sans"/>
              </a:rPr>
              <a:t>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sz="1350">
                <a:solidFill>
                  <a:schemeClr val="dk1"/>
                </a:solidFill>
                <a:highlight>
                  <a:srgbClr val="83AEFB"/>
                </a:highlight>
                <a:latin typeface="DM Sans"/>
                <a:ea typeface="DM Sans"/>
                <a:cs typeface="DM Sans"/>
                <a:sym typeface="DM Sans"/>
              </a:rPr>
              <a:t>Las técnicas de prueba de caja negra se concentran en las entradas y salidas del objeto de prueba sin referencia a su estructura interna.</a:t>
            </a:r>
            <a:endParaRPr sz="1350">
              <a:highlight>
                <a:srgbClr val="83AEFB"/>
              </a:highlight>
              <a:latin typeface="DM Sans"/>
              <a:ea typeface="DM Sans"/>
              <a:cs typeface="DM Sans"/>
              <a:sym typeface="DM Sans"/>
            </a:endParaRPr>
          </a:p>
        </p:txBody>
      </p:sp>
      <p:pic>
        <p:nvPicPr>
          <p:cNvPr id="472" name="Google Shape;472;p75"/>
          <p:cNvPicPr preferRelativeResize="0"/>
          <p:nvPr/>
        </p:nvPicPr>
        <p:blipFill rotWithShape="1">
          <a:blip r:embed="rId3">
            <a:alphaModFix/>
          </a:blip>
          <a:srcRect b="0" l="2713" r="1757" t="17756"/>
          <a:stretch/>
        </p:blipFill>
        <p:spPr>
          <a:xfrm>
            <a:off x="2234975" y="2759550"/>
            <a:ext cx="4674051" cy="1626100"/>
          </a:xfrm>
          <a:prstGeom prst="rect">
            <a:avLst/>
          </a:prstGeom>
          <a:noFill/>
          <a:ln>
            <a:noFill/>
          </a:ln>
        </p:spPr>
      </p:pic>
      <p:sp>
        <p:nvSpPr>
          <p:cNvPr id="473" name="Google Shape;473;p75"/>
          <p:cNvSpPr txBox="1"/>
          <p:nvPr/>
        </p:nvSpPr>
        <p:spPr>
          <a:xfrm>
            <a:off x="278450" y="4588175"/>
            <a:ext cx="30000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i="0" lang="es-419" sz="1350" u="none" cap="none" strike="noStrike">
                <a:solidFill>
                  <a:srgbClr val="000000"/>
                </a:solidFill>
                <a:latin typeface="DM Sans"/>
                <a:ea typeface="DM Sans"/>
                <a:cs typeface="DM Sans"/>
                <a:sym typeface="DM Sans"/>
              </a:rPr>
              <a:t>Fuente: </a:t>
            </a:r>
            <a:r>
              <a:rPr i="0" lang="es-419" sz="1350" u="sng" cap="none" strike="noStrike">
                <a:solidFill>
                  <a:srgbClr val="0097A7"/>
                </a:solidFill>
                <a:latin typeface="DM Sans"/>
                <a:ea typeface="DM Sans"/>
                <a:cs typeface="DM Sans"/>
                <a:sym typeface="DM Sans"/>
                <a:hlinkClick r:id="rId4">
                  <a:extLst>
                    <a:ext uri="{A12FA001-AC4F-418D-AE19-62706E023703}">
                      <ahyp:hlinkClr val="tx"/>
                    </a:ext>
                  </a:extLst>
                </a:hlinkClick>
              </a:rPr>
              <a:t>Panel.es</a:t>
            </a:r>
            <a:endParaRPr i="0" sz="1350" u="none" cap="none" strike="noStrike">
              <a:solidFill>
                <a:srgbClr val="000000"/>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7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Características</a:t>
            </a:r>
            <a:endParaRPr b="1" sz="4000">
              <a:solidFill>
                <a:schemeClr val="dk1"/>
              </a:solidFill>
              <a:latin typeface="DM Sans"/>
              <a:ea typeface="DM Sans"/>
              <a:cs typeface="DM Sans"/>
              <a:sym typeface="DM Sans"/>
            </a:endParaRPr>
          </a:p>
        </p:txBody>
      </p:sp>
      <p:sp>
        <p:nvSpPr>
          <p:cNvPr id="479" name="Google Shape;479;p76"/>
          <p:cNvSpPr txBox="1"/>
          <p:nvPr/>
        </p:nvSpPr>
        <p:spPr>
          <a:xfrm>
            <a:off x="473350" y="1908175"/>
            <a:ext cx="6435600" cy="14316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Las condiciones de prueba, casos de prueba y datos de prueba se deducen de la documentación.</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Los casos de prueba se pueden utilizar para detectar diferencias entre los requisitos y la implementación de los requisitos.</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La cobertura se mide en función de los elementos probados y de la técnica aplicada a la base de prueba.</a:t>
            </a:r>
            <a:endParaRPr sz="1350">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7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Definición de Caso de Prueba</a:t>
            </a:r>
            <a:endParaRPr b="1" sz="4000">
              <a:solidFill>
                <a:schemeClr val="dk1"/>
              </a:solidFill>
              <a:latin typeface="DM Sans"/>
              <a:ea typeface="DM Sans"/>
              <a:cs typeface="DM Sans"/>
              <a:sym typeface="DM Sans"/>
            </a:endParaRPr>
          </a:p>
        </p:txBody>
      </p:sp>
      <p:sp>
        <p:nvSpPr>
          <p:cNvPr id="485" name="Google Shape;485;p77"/>
          <p:cNvSpPr txBox="1"/>
          <p:nvPr/>
        </p:nvSpPr>
        <p:spPr>
          <a:xfrm>
            <a:off x="473350" y="1908175"/>
            <a:ext cx="6435600" cy="14316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Es un conjunto de pasos y resultados esperados que se crean a partir de los requerimientos del software que se va a probar.</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Es un conjunto de condiciones o variables bajo las cuales un tester determinará si un sistema o software o una característica de éstos es parcial o completamente satisfactoria.</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Conocido </a:t>
            </a:r>
            <a:r>
              <a:rPr lang="es-419" sz="1350">
                <a:latin typeface="DM Sans"/>
                <a:ea typeface="DM Sans"/>
                <a:cs typeface="DM Sans"/>
                <a:sym typeface="DM Sans"/>
              </a:rPr>
              <a:t>también</a:t>
            </a:r>
            <a:r>
              <a:rPr lang="es-419" sz="1350">
                <a:latin typeface="DM Sans"/>
                <a:ea typeface="DM Sans"/>
                <a:cs typeface="DM Sans"/>
                <a:sym typeface="DM Sans"/>
              </a:rPr>
              <a:t> como Test Case.</a:t>
            </a:r>
            <a:endParaRPr sz="1350">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78"/>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Técnicas de prueba de caja negra</a:t>
            </a:r>
            <a:endParaRPr b="1" sz="4000">
              <a:solidFill>
                <a:schemeClr val="dk1"/>
              </a:solidFill>
              <a:latin typeface="DM Sans"/>
              <a:ea typeface="DM Sans"/>
              <a:cs typeface="DM Sans"/>
              <a:sym typeface="DM Sans"/>
            </a:endParaRPr>
          </a:p>
        </p:txBody>
      </p:sp>
      <p:sp>
        <p:nvSpPr>
          <p:cNvPr id="491" name="Google Shape;491;p78"/>
          <p:cNvSpPr txBox="1"/>
          <p:nvPr/>
        </p:nvSpPr>
        <p:spPr>
          <a:xfrm>
            <a:off x="473350" y="2204150"/>
            <a:ext cx="3834600" cy="13482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Partición de Equivalencia</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Análisis de Valores de Frontera</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Prueba de Tabla de Decisión</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Prueba de Transición de Estado</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Prueba de Caso de Uso</a:t>
            </a:r>
            <a:endParaRPr sz="1350">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pic>
        <p:nvPicPr>
          <p:cNvPr id="496" name="Google Shape;496;p79"/>
          <p:cNvPicPr preferRelativeResize="0"/>
          <p:nvPr/>
        </p:nvPicPr>
        <p:blipFill rotWithShape="1">
          <a:blip r:embed="rId3">
            <a:alphaModFix/>
          </a:blip>
          <a:srcRect b="0" l="33952" r="25813" t="24431"/>
          <a:stretch/>
        </p:blipFill>
        <p:spPr>
          <a:xfrm>
            <a:off x="5712875" y="468275"/>
            <a:ext cx="2923973" cy="4118750"/>
          </a:xfrm>
          <a:prstGeom prst="rect">
            <a:avLst/>
          </a:prstGeom>
          <a:noFill/>
          <a:ln>
            <a:noFill/>
          </a:ln>
        </p:spPr>
      </p:pic>
      <p:sp>
        <p:nvSpPr>
          <p:cNvPr id="497" name="Google Shape;497;p79"/>
          <p:cNvSpPr txBox="1"/>
          <p:nvPr/>
        </p:nvSpPr>
        <p:spPr>
          <a:xfrm>
            <a:off x="457725" y="918625"/>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Partición de Equivalencia</a:t>
            </a:r>
            <a:endParaRPr b="1" sz="4000">
              <a:solidFill>
                <a:schemeClr val="dk1"/>
              </a:solidFill>
              <a:latin typeface="DM Sans"/>
              <a:ea typeface="DM Sans"/>
              <a:cs typeface="DM Sans"/>
              <a:sym typeface="DM Sans"/>
            </a:endParaRPr>
          </a:p>
        </p:txBody>
      </p:sp>
      <p:sp>
        <p:nvSpPr>
          <p:cNvPr id="498" name="Google Shape;498;p79"/>
          <p:cNvSpPr txBox="1"/>
          <p:nvPr/>
        </p:nvSpPr>
        <p:spPr>
          <a:xfrm>
            <a:off x="457725" y="2211625"/>
            <a:ext cx="4730100" cy="25431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Consiste en </a:t>
            </a:r>
            <a:r>
              <a:rPr b="1" lang="es-419" sz="1350">
                <a:latin typeface="DM Sans"/>
                <a:ea typeface="DM Sans"/>
                <a:cs typeface="DM Sans"/>
                <a:sym typeface="DM Sans"/>
              </a:rPr>
              <a:t>clasificar las entradas de datos del sistema en grupos que representan un comportamiento similar</a:t>
            </a:r>
            <a:r>
              <a:rPr lang="es-419" sz="1350">
                <a:latin typeface="DM Sans"/>
                <a:ea typeface="DM Sans"/>
                <a:cs typeface="DM Sans"/>
                <a:sym typeface="DM Sans"/>
              </a:rPr>
              <a:t>.</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Se pueden definir particiones tanto para datos válidos (aceptados por el sistema) como no </a:t>
            </a:r>
            <a:r>
              <a:rPr lang="es-419" sz="1350">
                <a:latin typeface="DM Sans"/>
                <a:ea typeface="DM Sans"/>
                <a:cs typeface="DM Sans"/>
                <a:sym typeface="DM Sans"/>
              </a:rPr>
              <a:t>válidos</a:t>
            </a:r>
            <a:r>
              <a:rPr lang="es-419" sz="1350">
                <a:latin typeface="DM Sans"/>
                <a:ea typeface="DM Sans"/>
                <a:cs typeface="DM Sans"/>
                <a:sym typeface="DM Sans"/>
              </a:rPr>
              <a:t> (no aceptados por el sistema)</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Para lograr una cobertura del 100% con esta técnica, </a:t>
            </a:r>
            <a:r>
              <a:rPr b="1" lang="es-419" sz="1350">
                <a:latin typeface="DM Sans"/>
                <a:ea typeface="DM Sans"/>
                <a:cs typeface="DM Sans"/>
                <a:sym typeface="DM Sans"/>
              </a:rPr>
              <a:t>los casos de prueba deben cubrir todas las particiones identificadas utilizando, como mínimo, un valor de cada partición.</a:t>
            </a:r>
            <a:endParaRPr b="1" sz="1350">
              <a:latin typeface="DM Sans"/>
              <a:ea typeface="DM Sans"/>
              <a:cs typeface="DM Sans"/>
              <a:sym typeface="DM Sans"/>
            </a:endParaRPr>
          </a:p>
        </p:txBody>
      </p:sp>
      <p:sp>
        <p:nvSpPr>
          <p:cNvPr id="499" name="Google Shape;499;p79"/>
          <p:cNvSpPr txBox="1"/>
          <p:nvPr/>
        </p:nvSpPr>
        <p:spPr>
          <a:xfrm>
            <a:off x="80250" y="4735800"/>
            <a:ext cx="4881000" cy="40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419" sz="1350">
                <a:latin typeface="DM Sans"/>
                <a:ea typeface="DM Sans"/>
                <a:cs typeface="DM Sans"/>
                <a:sym typeface="DM Sans"/>
              </a:rPr>
              <a:t>Fuente: Foto de </a:t>
            </a:r>
            <a:r>
              <a:rPr lang="es-419" sz="1350" u="sng">
                <a:solidFill>
                  <a:schemeClr val="hlink"/>
                </a:solidFill>
                <a:latin typeface="DM Sans"/>
                <a:ea typeface="DM Sans"/>
                <a:cs typeface="DM Sans"/>
                <a:sym typeface="DM Sans"/>
                <a:hlinkClick r:id="rId4"/>
              </a:rPr>
              <a:t>Pexels.</a:t>
            </a:r>
            <a:endParaRPr sz="1350">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80"/>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80"/>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rgbClr val="000000"/>
              </a:buClr>
              <a:buSzPts val="1100"/>
              <a:buFont typeface="Arial"/>
              <a:buNone/>
            </a:pPr>
            <a:r>
              <a:rPr b="1" lang="es-419" sz="3500">
                <a:solidFill>
                  <a:schemeClr val="lt1"/>
                </a:solidFill>
                <a:latin typeface="DM Sans"/>
                <a:ea typeface="DM Sans"/>
                <a:cs typeface="DM Sans"/>
                <a:sym typeface="DM Sans"/>
              </a:rPr>
              <a:t>Ejemplo</a:t>
            </a:r>
            <a:endParaRPr b="1" sz="3500">
              <a:solidFill>
                <a:schemeClr val="lt1"/>
              </a:solidFill>
              <a:latin typeface="DM Sans"/>
              <a:ea typeface="DM Sans"/>
              <a:cs typeface="DM Sans"/>
              <a:sym typeface="DM Sans"/>
            </a:endParaRPr>
          </a:p>
        </p:txBody>
      </p:sp>
      <p:sp>
        <p:nvSpPr>
          <p:cNvPr id="506" name="Google Shape;506;p80"/>
          <p:cNvSpPr txBox="1"/>
          <p:nvPr/>
        </p:nvSpPr>
        <p:spPr>
          <a:xfrm>
            <a:off x="1356525" y="1701450"/>
            <a:ext cx="6221400" cy="8703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83AEFB"/>
              </a:buClr>
              <a:buSzPts val="1350"/>
              <a:buFont typeface="DM Sans"/>
              <a:buChar char="✓"/>
            </a:pPr>
            <a:r>
              <a:rPr lang="es-419" sz="1350">
                <a:latin typeface="DM Sans"/>
                <a:ea typeface="DM Sans"/>
                <a:cs typeface="DM Sans"/>
                <a:sym typeface="DM Sans"/>
              </a:rPr>
              <a:t>Tenemos un sistema electoral donde personas de un país deberán votar. Analizaremos la variable “edad”.</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83AEFB"/>
              </a:buClr>
              <a:buSzPts val="1350"/>
              <a:buFont typeface="DM Sans"/>
              <a:buChar char="✓"/>
            </a:pPr>
            <a:r>
              <a:rPr lang="es-419" sz="1350">
                <a:latin typeface="DM Sans"/>
                <a:ea typeface="DM Sans"/>
                <a:cs typeface="DM Sans"/>
                <a:sym typeface="DM Sans"/>
              </a:rPr>
              <a:t>Dividimos en dos grupos “mayores de edad” y “menores de edad”</a:t>
            </a:r>
            <a:endParaRPr sz="1350">
              <a:latin typeface="DM Sans"/>
              <a:ea typeface="DM Sans"/>
              <a:cs typeface="DM Sans"/>
              <a:sym typeface="DM Sans"/>
            </a:endParaRPr>
          </a:p>
        </p:txBody>
      </p:sp>
      <p:graphicFrame>
        <p:nvGraphicFramePr>
          <p:cNvPr id="507" name="Google Shape;507;p80"/>
          <p:cNvGraphicFramePr/>
          <p:nvPr/>
        </p:nvGraphicFramePr>
        <p:xfrm>
          <a:off x="2266250" y="2941700"/>
          <a:ext cx="3000000" cy="3000000"/>
        </p:xfrm>
        <a:graphic>
          <a:graphicData uri="http://schemas.openxmlformats.org/drawingml/2006/table">
            <a:tbl>
              <a:tblPr>
                <a:noFill/>
                <a:tableStyleId>{39AC3FBC-112B-4257-9B07-0CE2A60F1F17}</a:tableStyleId>
              </a:tblPr>
              <a:tblGrid>
                <a:gridCol w="2305750"/>
                <a:gridCol w="2305750"/>
              </a:tblGrid>
              <a:tr h="381000">
                <a:tc>
                  <a:txBody>
                    <a:bodyPr/>
                    <a:lstStyle/>
                    <a:p>
                      <a:pPr indent="0" lvl="0" marL="0" rtl="0" algn="ctr">
                        <a:spcBef>
                          <a:spcPts val="0"/>
                        </a:spcBef>
                        <a:spcAft>
                          <a:spcPts val="0"/>
                        </a:spcAft>
                        <a:buNone/>
                      </a:pPr>
                      <a:r>
                        <a:rPr b="1" lang="es-419" sz="2000">
                          <a:latin typeface="DM Sans"/>
                          <a:ea typeface="DM Sans"/>
                          <a:cs typeface="DM Sans"/>
                          <a:sym typeface="DM Sans"/>
                        </a:rPr>
                        <a:t>Menores</a:t>
                      </a:r>
                      <a:endParaRPr b="1" sz="2000">
                        <a:latin typeface="DM Sans"/>
                        <a:ea typeface="DM Sans"/>
                        <a:cs typeface="DM Sans"/>
                        <a:sym typeface="DM Sans"/>
                      </a:endParaRPr>
                    </a:p>
                  </a:txBody>
                  <a:tcPr marT="91425" marB="91425" marR="91425" marL="91425">
                    <a:lnL cap="flat" cmpd="sng" w="19050">
                      <a:solidFill>
                        <a:srgbClr val="121212"/>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121212"/>
                      </a:solidFill>
                      <a:prstDash val="solid"/>
                      <a:round/>
                      <a:headEnd len="sm" w="sm" type="none"/>
                      <a:tailEnd len="sm" w="sm" type="none"/>
                    </a:lnT>
                    <a:lnB cap="flat" cmpd="sng" w="19050">
                      <a:solidFill>
                        <a:srgbClr val="121212"/>
                      </a:solidFill>
                      <a:prstDash val="solid"/>
                      <a:round/>
                      <a:headEnd len="sm" w="sm" type="none"/>
                      <a:tailEnd len="sm" w="sm" type="none"/>
                    </a:lnB>
                    <a:solidFill>
                      <a:srgbClr val="83AEFB"/>
                    </a:solidFill>
                  </a:tcPr>
                </a:tc>
                <a:tc>
                  <a:txBody>
                    <a:bodyPr/>
                    <a:lstStyle/>
                    <a:p>
                      <a:pPr indent="0" lvl="0" marL="0" rtl="0" algn="ctr">
                        <a:spcBef>
                          <a:spcPts val="0"/>
                        </a:spcBef>
                        <a:spcAft>
                          <a:spcPts val="0"/>
                        </a:spcAft>
                        <a:buNone/>
                      </a:pPr>
                      <a:r>
                        <a:rPr b="1" lang="es-419" sz="2000">
                          <a:latin typeface="DM Sans"/>
                          <a:ea typeface="DM Sans"/>
                          <a:cs typeface="DM Sans"/>
                          <a:sym typeface="DM Sans"/>
                        </a:rPr>
                        <a:t>Mayores</a:t>
                      </a:r>
                      <a:endParaRPr b="1" sz="2000">
                        <a:latin typeface="DM Sans"/>
                        <a:ea typeface="DM Sans"/>
                        <a:cs typeface="DM Sans"/>
                        <a:sym typeface="DM Sans"/>
                      </a:endParaRPr>
                    </a:p>
                  </a:txBody>
                  <a:tcPr marT="91425" marB="91425" marR="91425" marL="91425">
                    <a:lnL cap="flat" cmpd="sng" w="19050">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83AEFB"/>
                    </a:solidFill>
                  </a:tcPr>
                </a:tc>
              </a:tr>
              <a:tr h="381000">
                <a:tc>
                  <a:txBody>
                    <a:bodyPr/>
                    <a:lstStyle/>
                    <a:p>
                      <a:pPr indent="0" lvl="0" marL="0" rtl="0" algn="ctr">
                        <a:spcBef>
                          <a:spcPts val="0"/>
                        </a:spcBef>
                        <a:spcAft>
                          <a:spcPts val="0"/>
                        </a:spcAft>
                        <a:buNone/>
                      </a:pPr>
                      <a:r>
                        <a:rPr lang="es-419" sz="2000">
                          <a:latin typeface="DM Sans"/>
                          <a:ea typeface="DM Sans"/>
                          <a:cs typeface="DM Sans"/>
                          <a:sym typeface="DM Sans"/>
                        </a:rPr>
                        <a:t>1….17</a:t>
                      </a:r>
                      <a:endParaRPr sz="2000">
                        <a:latin typeface="DM Sans"/>
                        <a:ea typeface="DM Sans"/>
                        <a:cs typeface="DM Sans"/>
                        <a:sym typeface="DM Sans"/>
                      </a:endParaRPr>
                    </a:p>
                  </a:txBody>
                  <a:tcPr marT="91425" marB="91425" marR="91425" marL="91425">
                    <a:lnL cap="flat" cmpd="sng" w="9525">
                      <a:solidFill>
                        <a:srgbClr val="121212"/>
                      </a:solidFill>
                      <a:prstDash val="solid"/>
                      <a:round/>
                      <a:headEnd len="sm" w="sm" type="none"/>
                      <a:tailEnd len="sm" w="sm" type="none"/>
                    </a:lnL>
                    <a:lnR cap="flat" cmpd="sng" w="9525">
                      <a:solidFill>
                        <a:srgbClr val="121212"/>
                      </a:solidFill>
                      <a:prstDash val="solid"/>
                      <a:round/>
                      <a:headEnd len="sm" w="sm" type="none"/>
                      <a:tailEnd len="sm" w="sm" type="none"/>
                    </a:lnR>
                    <a:lnT cap="flat" cmpd="sng" w="19050">
                      <a:solidFill>
                        <a:srgbClr val="121212"/>
                      </a:solidFill>
                      <a:prstDash val="solid"/>
                      <a:round/>
                      <a:headEnd len="sm" w="sm" type="none"/>
                      <a:tailEnd len="sm" w="sm" type="none"/>
                    </a:lnT>
                    <a:lnB cap="flat" cmpd="sng" w="9525">
                      <a:solidFill>
                        <a:srgbClr val="12121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s-419" sz="2000">
                          <a:latin typeface="DM Sans"/>
                          <a:ea typeface="DM Sans"/>
                          <a:cs typeface="DM Sans"/>
                          <a:sym typeface="DM Sans"/>
                        </a:rPr>
                        <a:t>18….n</a:t>
                      </a:r>
                      <a:endParaRPr sz="2000">
                        <a:latin typeface="DM Sans"/>
                        <a:ea typeface="DM Sans"/>
                        <a:cs typeface="DM Sans"/>
                        <a:sym typeface="DM Sans"/>
                      </a:endParaRPr>
                    </a:p>
                  </a:txBody>
                  <a:tcPr marT="91425" marB="91425" marR="91425" marL="91425">
                    <a:lnL cap="flat" cmpd="sng" w="9525">
                      <a:solidFill>
                        <a:srgbClr val="121212"/>
                      </a:solidFill>
                      <a:prstDash val="solid"/>
                      <a:round/>
                      <a:headEnd len="sm" w="sm" type="none"/>
                      <a:tailEnd len="sm" w="sm" type="none"/>
                    </a:lnL>
                    <a:lnR cap="flat" cmpd="sng" w="9525">
                      <a:solidFill>
                        <a:srgbClr val="121212"/>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121212"/>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81"/>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81"/>
          <p:cNvSpPr txBox="1"/>
          <p:nvPr/>
        </p:nvSpPr>
        <p:spPr>
          <a:xfrm>
            <a:off x="3649500" y="918613"/>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Análisis de Valores Frontera</a:t>
            </a:r>
            <a:endParaRPr b="1" sz="4000">
              <a:solidFill>
                <a:schemeClr val="dk1"/>
              </a:solidFill>
              <a:latin typeface="DM Sans"/>
              <a:ea typeface="DM Sans"/>
              <a:cs typeface="DM Sans"/>
              <a:sym typeface="DM Sans"/>
            </a:endParaRPr>
          </a:p>
        </p:txBody>
      </p:sp>
      <p:sp>
        <p:nvSpPr>
          <p:cNvPr id="514" name="Google Shape;514;p81"/>
          <p:cNvSpPr txBox="1"/>
          <p:nvPr/>
        </p:nvSpPr>
        <p:spPr>
          <a:xfrm>
            <a:off x="3649500" y="2211613"/>
            <a:ext cx="4987200" cy="230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Es una</a:t>
            </a:r>
            <a:r>
              <a:rPr b="1" lang="es-419" sz="1350">
                <a:latin typeface="DM Sans"/>
                <a:ea typeface="DM Sans"/>
                <a:cs typeface="DM Sans"/>
                <a:sym typeface="DM Sans"/>
              </a:rPr>
              <a:t> extensión de la partición de equivalencia</a:t>
            </a:r>
            <a:r>
              <a:rPr lang="es-419" sz="1350">
                <a:latin typeface="DM Sans"/>
                <a:ea typeface="DM Sans"/>
                <a:cs typeface="DM Sans"/>
                <a:sym typeface="DM Sans"/>
              </a:rPr>
              <a:t>, pero</a:t>
            </a:r>
            <a:r>
              <a:rPr b="1" lang="es-419" sz="1350">
                <a:latin typeface="DM Sans"/>
                <a:ea typeface="DM Sans"/>
                <a:cs typeface="DM Sans"/>
                <a:sym typeface="DM Sans"/>
              </a:rPr>
              <a:t> sólo se puede utilizar cuando la partición está ordenada, y consiste en datos numéricos o secuenciales</a:t>
            </a:r>
            <a:r>
              <a:rPr lang="es-419" sz="1350">
                <a:latin typeface="DM Sans"/>
                <a:ea typeface="DM Sans"/>
                <a:cs typeface="DM Sans"/>
                <a:sym typeface="DM Sans"/>
              </a:rPr>
              <a:t>. </a:t>
            </a:r>
            <a:endParaRPr sz="1350">
              <a:latin typeface="DM Sans"/>
              <a:ea typeface="DM Sans"/>
              <a:cs typeface="DM Sans"/>
              <a:sym typeface="DM Sans"/>
            </a:endParaRPr>
          </a:p>
          <a:p>
            <a:pPr indent="0" lvl="0" marL="0" rtl="0" algn="l">
              <a:lnSpc>
                <a:spcPct val="115000"/>
              </a:lnSpc>
              <a:spcBef>
                <a:spcPts val="0"/>
              </a:spcBef>
              <a:spcAft>
                <a:spcPts val="0"/>
              </a:spcAft>
              <a:buNone/>
            </a:pPr>
            <a:r>
              <a:rPr lang="es-419" sz="1350">
                <a:highlight>
                  <a:srgbClr val="EA90FF"/>
                </a:highlight>
                <a:latin typeface="DM Sans"/>
                <a:ea typeface="DM Sans"/>
                <a:cs typeface="DM Sans"/>
                <a:sym typeface="DM Sans"/>
              </a:rPr>
              <a:t>Los valores mínimo y máximo de una partición son sus valores frontera.</a:t>
            </a:r>
            <a:endParaRPr sz="1350">
              <a:highlight>
                <a:srgbClr val="EA90FF"/>
              </a:highlight>
              <a:latin typeface="DM Sans"/>
              <a:ea typeface="DM Sans"/>
              <a:cs typeface="DM Sans"/>
              <a:sym typeface="DM Sans"/>
            </a:endParaRPr>
          </a:p>
          <a:p>
            <a:pPr indent="0" lvl="0" marL="0" rtl="0" algn="l">
              <a:lnSpc>
                <a:spcPct val="115000"/>
              </a:lnSpc>
              <a:spcBef>
                <a:spcPts val="0"/>
              </a:spcBef>
              <a:spcAft>
                <a:spcPts val="0"/>
              </a:spcAft>
              <a:buNone/>
            </a:pPr>
            <a:r>
              <a:rPr lang="es-419" sz="1350">
                <a:latin typeface="DM Sans"/>
                <a:ea typeface="DM Sans"/>
                <a:cs typeface="DM Sans"/>
                <a:sym typeface="DM Sans"/>
              </a:rPr>
              <a:t>El análisis de valores frontera se puede aplicar en todos los niveles de prueba. Esta técnica </a:t>
            </a:r>
            <a:r>
              <a:rPr b="1" lang="es-419" sz="1350">
                <a:latin typeface="DM Sans"/>
                <a:ea typeface="DM Sans"/>
                <a:cs typeface="DM Sans"/>
                <a:sym typeface="DM Sans"/>
              </a:rPr>
              <a:t>se utiliza generalmente para probar los requisitos que requieren un rango de números, fechas y horas.</a:t>
            </a:r>
            <a:endParaRPr b="1" sz="1350">
              <a:latin typeface="DM Sans"/>
              <a:ea typeface="DM Sans"/>
              <a:cs typeface="DM Sans"/>
              <a:sym typeface="DM Sans"/>
            </a:endParaRPr>
          </a:p>
        </p:txBody>
      </p:sp>
      <p:sp>
        <p:nvSpPr>
          <p:cNvPr id="515" name="Google Shape;515;p81"/>
          <p:cNvSpPr txBox="1"/>
          <p:nvPr/>
        </p:nvSpPr>
        <p:spPr>
          <a:xfrm>
            <a:off x="80250" y="4735800"/>
            <a:ext cx="4881000" cy="40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419" sz="1350">
                <a:latin typeface="DM Sans"/>
                <a:ea typeface="DM Sans"/>
                <a:cs typeface="DM Sans"/>
                <a:sym typeface="DM Sans"/>
              </a:rPr>
              <a:t>Fuente: Foto de </a:t>
            </a:r>
            <a:r>
              <a:rPr lang="es-419" sz="1350" u="sng">
                <a:solidFill>
                  <a:schemeClr val="hlink"/>
                </a:solidFill>
                <a:latin typeface="DM Sans"/>
                <a:ea typeface="DM Sans"/>
                <a:cs typeface="DM Sans"/>
                <a:sym typeface="DM Sans"/>
                <a:hlinkClick r:id="rId3"/>
              </a:rPr>
              <a:t>Pexels.</a:t>
            </a:r>
            <a:endParaRPr sz="1350">
              <a:latin typeface="DM Sans"/>
              <a:ea typeface="DM Sans"/>
              <a:cs typeface="DM Sans"/>
              <a:sym typeface="DM Sans"/>
            </a:endParaRPr>
          </a:p>
        </p:txBody>
      </p:sp>
      <p:pic>
        <p:nvPicPr>
          <p:cNvPr id="516" name="Google Shape;516;p81"/>
          <p:cNvPicPr preferRelativeResize="0"/>
          <p:nvPr/>
        </p:nvPicPr>
        <p:blipFill rotWithShape="1">
          <a:blip r:embed="rId4">
            <a:alphaModFix/>
          </a:blip>
          <a:srcRect b="0" l="33952" r="25813" t="24431"/>
          <a:stretch/>
        </p:blipFill>
        <p:spPr>
          <a:xfrm>
            <a:off x="436700" y="512375"/>
            <a:ext cx="2923973" cy="41187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82"/>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82"/>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Ejemplo 1</a:t>
            </a:r>
            <a:endParaRPr b="1" sz="3500">
              <a:solidFill>
                <a:schemeClr val="lt1"/>
              </a:solidFill>
              <a:latin typeface="DM Sans"/>
              <a:ea typeface="DM Sans"/>
              <a:cs typeface="DM Sans"/>
              <a:sym typeface="DM Sans"/>
            </a:endParaRPr>
          </a:p>
        </p:txBody>
      </p:sp>
      <p:pic>
        <p:nvPicPr>
          <p:cNvPr id="523" name="Google Shape;523;p82"/>
          <p:cNvPicPr preferRelativeResize="0"/>
          <p:nvPr/>
        </p:nvPicPr>
        <p:blipFill rotWithShape="1">
          <a:blip r:embed="rId3">
            <a:alphaModFix/>
          </a:blip>
          <a:srcRect b="0" l="0" r="0" t="0"/>
          <a:stretch/>
        </p:blipFill>
        <p:spPr>
          <a:xfrm>
            <a:off x="2017376" y="1274950"/>
            <a:ext cx="5109227" cy="2986674"/>
          </a:xfrm>
          <a:prstGeom prst="rect">
            <a:avLst/>
          </a:prstGeom>
          <a:noFill/>
          <a:ln>
            <a:noFill/>
          </a:ln>
        </p:spPr>
      </p:pic>
      <p:sp>
        <p:nvSpPr>
          <p:cNvPr id="524" name="Google Shape;524;p82"/>
          <p:cNvSpPr txBox="1"/>
          <p:nvPr/>
        </p:nvSpPr>
        <p:spPr>
          <a:xfrm>
            <a:off x="0" y="4655600"/>
            <a:ext cx="33576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i="0" lang="es-419" sz="1350" u="none" cap="none" strike="noStrike">
                <a:solidFill>
                  <a:srgbClr val="000000"/>
                </a:solidFill>
                <a:latin typeface="DM Sans"/>
                <a:ea typeface="DM Sans"/>
                <a:cs typeface="DM Sans"/>
                <a:sym typeface="DM Sans"/>
              </a:rPr>
              <a:t>Fuente: </a:t>
            </a:r>
            <a:r>
              <a:rPr i="0" lang="es-419" sz="1350" u="sng" cap="none" strike="noStrike">
                <a:solidFill>
                  <a:srgbClr val="0097A7"/>
                </a:solidFill>
                <a:latin typeface="DM Sans"/>
                <a:ea typeface="DM Sans"/>
                <a:cs typeface="DM Sans"/>
                <a:sym typeface="DM Sans"/>
                <a:hlinkClick r:id="rId4">
                  <a:extLst>
                    <a:ext uri="{A12FA001-AC4F-418D-AE19-62706E023703}">
                      <ahyp:hlinkClr val="tx"/>
                    </a:ext>
                  </a:extLst>
                </a:hlinkClick>
              </a:rPr>
              <a:t>Educaci</a:t>
            </a:r>
            <a:r>
              <a:rPr lang="es-419" sz="1350" u="sng">
                <a:solidFill>
                  <a:srgbClr val="0097A7"/>
                </a:solidFill>
                <a:latin typeface="DM Sans"/>
                <a:ea typeface="DM Sans"/>
                <a:cs typeface="DM Sans"/>
                <a:sym typeface="DM Sans"/>
                <a:hlinkClick r:id="rId5">
                  <a:extLst>
                    <a:ext uri="{A12FA001-AC4F-418D-AE19-62706E023703}">
                      <ahyp:hlinkClr val="tx"/>
                    </a:ext>
                  </a:extLst>
                </a:hlinkClick>
              </a:rPr>
              <a:t>ó</a:t>
            </a:r>
            <a:r>
              <a:rPr i="0" lang="es-419" sz="1350" u="sng" cap="none" strike="noStrike">
                <a:solidFill>
                  <a:srgbClr val="0097A7"/>
                </a:solidFill>
                <a:latin typeface="DM Sans"/>
                <a:ea typeface="DM Sans"/>
                <a:cs typeface="DM Sans"/>
                <a:sym typeface="DM Sans"/>
                <a:hlinkClick r:id="rId6">
                  <a:extLst>
                    <a:ext uri="{A12FA001-AC4F-418D-AE19-62706E023703}">
                      <ahyp:hlinkClr val="tx"/>
                    </a:ext>
                  </a:extLst>
                </a:hlinkClick>
              </a:rPr>
              <a:t>n con TIC</a:t>
            </a:r>
            <a:endParaRPr i="0" sz="1350" u="none" cap="none" strike="noStrike">
              <a:solidFill>
                <a:srgbClr val="0097A7"/>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83"/>
          <p:cNvSpPr/>
          <p:nvPr/>
        </p:nvSpPr>
        <p:spPr>
          <a:xfrm>
            <a:off x="647400" y="1231188"/>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83"/>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Ejemplo 2</a:t>
            </a:r>
            <a:endParaRPr b="1" sz="3500">
              <a:solidFill>
                <a:schemeClr val="lt1"/>
              </a:solidFill>
              <a:latin typeface="DM Sans"/>
              <a:ea typeface="DM Sans"/>
              <a:cs typeface="DM Sans"/>
              <a:sym typeface="DM Sans"/>
            </a:endParaRPr>
          </a:p>
        </p:txBody>
      </p:sp>
      <p:sp>
        <p:nvSpPr>
          <p:cNvPr id="531" name="Google Shape;531;p83"/>
          <p:cNvSpPr txBox="1"/>
          <p:nvPr/>
        </p:nvSpPr>
        <p:spPr>
          <a:xfrm>
            <a:off x="1162725" y="1353950"/>
            <a:ext cx="6150900" cy="3924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83AEFB"/>
              </a:buClr>
              <a:buSzPts val="1350"/>
              <a:buFont typeface="DM Sans"/>
              <a:buChar char="✓"/>
            </a:pPr>
            <a:r>
              <a:rPr lang="es-419" sz="1350">
                <a:latin typeface="DM Sans"/>
                <a:ea typeface="DM Sans"/>
                <a:cs typeface="DM Sans"/>
                <a:sym typeface="DM Sans"/>
              </a:rPr>
              <a:t>Un campo de un formulario solo acepta números del 1 al 5.</a:t>
            </a:r>
            <a:endParaRPr sz="1350">
              <a:latin typeface="DM Sans"/>
              <a:ea typeface="DM Sans"/>
              <a:cs typeface="DM Sans"/>
              <a:sym typeface="DM Sans"/>
            </a:endParaRPr>
          </a:p>
        </p:txBody>
      </p:sp>
      <p:sp>
        <p:nvSpPr>
          <p:cNvPr id="532" name="Google Shape;532;p83"/>
          <p:cNvSpPr txBox="1"/>
          <p:nvPr/>
        </p:nvSpPr>
        <p:spPr>
          <a:xfrm>
            <a:off x="803750" y="1852950"/>
            <a:ext cx="24501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Partición de equivalencia</a:t>
            </a:r>
            <a:endParaRPr sz="1350">
              <a:latin typeface="DM Sans"/>
              <a:ea typeface="DM Sans"/>
              <a:cs typeface="DM Sans"/>
              <a:sym typeface="DM Sans"/>
            </a:endParaRPr>
          </a:p>
        </p:txBody>
      </p:sp>
      <p:sp>
        <p:nvSpPr>
          <p:cNvPr id="533" name="Google Shape;533;p83"/>
          <p:cNvSpPr txBox="1"/>
          <p:nvPr/>
        </p:nvSpPr>
        <p:spPr>
          <a:xfrm>
            <a:off x="5810275" y="1937938"/>
            <a:ext cx="24501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Valores frontera</a:t>
            </a:r>
            <a:endParaRPr sz="1350">
              <a:latin typeface="DM Sans"/>
              <a:ea typeface="DM Sans"/>
              <a:cs typeface="DM Sans"/>
              <a:sym typeface="DM Sans"/>
            </a:endParaRPr>
          </a:p>
        </p:txBody>
      </p:sp>
      <p:graphicFrame>
        <p:nvGraphicFramePr>
          <p:cNvPr id="534" name="Google Shape;534;p83"/>
          <p:cNvGraphicFramePr/>
          <p:nvPr/>
        </p:nvGraphicFramePr>
        <p:xfrm>
          <a:off x="803750" y="2415457"/>
          <a:ext cx="3000000" cy="3000000"/>
        </p:xfrm>
        <a:graphic>
          <a:graphicData uri="http://schemas.openxmlformats.org/drawingml/2006/table">
            <a:tbl>
              <a:tblPr>
                <a:noFill/>
                <a:tableStyleId>{39AC3FBC-112B-4257-9B07-0CE2A60F1F17}</a:tableStyleId>
              </a:tblPr>
              <a:tblGrid>
                <a:gridCol w="1432525"/>
                <a:gridCol w="1020625"/>
                <a:gridCol w="1704400"/>
              </a:tblGrid>
              <a:tr h="1158225">
                <a:tc>
                  <a:txBody>
                    <a:bodyPr/>
                    <a:lstStyle/>
                    <a:p>
                      <a:pPr indent="0" lvl="0" marL="0" rtl="0" algn="ctr">
                        <a:spcBef>
                          <a:spcPts val="0"/>
                        </a:spcBef>
                        <a:spcAft>
                          <a:spcPts val="0"/>
                        </a:spcAft>
                        <a:buNone/>
                      </a:pPr>
                      <a:r>
                        <a:rPr b="1" lang="es-419" sz="1600"/>
                        <a:t>Inválida (demasiado baja)</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3AEFB"/>
                    </a:solidFill>
                  </a:tcPr>
                </a:tc>
                <a:tc>
                  <a:txBody>
                    <a:bodyPr/>
                    <a:lstStyle/>
                    <a:p>
                      <a:pPr indent="0" lvl="0" marL="0" rtl="0" algn="ctr">
                        <a:spcBef>
                          <a:spcPts val="0"/>
                        </a:spcBef>
                        <a:spcAft>
                          <a:spcPts val="0"/>
                        </a:spcAft>
                        <a:buNone/>
                      </a:pPr>
                      <a:r>
                        <a:rPr b="1" lang="es-419" sz="1600"/>
                        <a:t>Válida</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3AEFB"/>
                    </a:solidFill>
                  </a:tcPr>
                </a:tc>
                <a:tc>
                  <a:txBody>
                    <a:bodyPr/>
                    <a:lstStyle/>
                    <a:p>
                      <a:pPr indent="0" lvl="0" marL="0" rtl="0" algn="ctr">
                        <a:spcBef>
                          <a:spcPts val="0"/>
                        </a:spcBef>
                        <a:spcAft>
                          <a:spcPts val="0"/>
                        </a:spcAft>
                        <a:buClr>
                          <a:schemeClr val="dk1"/>
                        </a:buClr>
                        <a:buSzPts val="1100"/>
                        <a:buFont typeface="Arial"/>
                        <a:buNone/>
                      </a:pPr>
                      <a:r>
                        <a:rPr b="1" lang="es-419" sz="1600">
                          <a:solidFill>
                            <a:schemeClr val="dk1"/>
                          </a:solidFill>
                        </a:rPr>
                        <a:t>Inválida (demasiado alta)</a:t>
                      </a:r>
                      <a:endParaRPr b="1"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3AEFB"/>
                    </a:solidFill>
                  </a:tcPr>
                </a:tc>
              </a:tr>
              <a:tr h="453000">
                <a:tc>
                  <a:txBody>
                    <a:bodyPr/>
                    <a:lstStyle/>
                    <a:p>
                      <a:pPr indent="0" lvl="0" marL="0" rtl="0" algn="ctr">
                        <a:spcBef>
                          <a:spcPts val="0"/>
                        </a:spcBef>
                        <a:spcAft>
                          <a:spcPts val="0"/>
                        </a:spcAft>
                        <a:buNone/>
                      </a:pPr>
                      <a:r>
                        <a:rPr lang="es-419" sz="1600"/>
                        <a:t>0</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s-419" sz="1600"/>
                        <a:t>1,2,3,4,5</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s-419" sz="1600"/>
                        <a:t>6,7,8,9</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graphicFrame>
        <p:nvGraphicFramePr>
          <p:cNvPr id="535" name="Google Shape;535;p83"/>
          <p:cNvGraphicFramePr/>
          <p:nvPr/>
        </p:nvGraphicFramePr>
        <p:xfrm>
          <a:off x="5105200" y="2415460"/>
          <a:ext cx="3000000" cy="3000000"/>
        </p:xfrm>
        <a:graphic>
          <a:graphicData uri="http://schemas.openxmlformats.org/drawingml/2006/table">
            <a:tbl>
              <a:tblPr>
                <a:noFill/>
                <a:tableStyleId>{39AC3FBC-112B-4257-9B07-0CE2A60F1F17}</a:tableStyleId>
              </a:tblPr>
              <a:tblGrid>
                <a:gridCol w="1453675"/>
                <a:gridCol w="1751100"/>
              </a:tblGrid>
              <a:tr h="990650">
                <a:tc>
                  <a:txBody>
                    <a:bodyPr/>
                    <a:lstStyle/>
                    <a:p>
                      <a:pPr indent="0" lvl="0" marL="0" rtl="0" algn="ctr">
                        <a:spcBef>
                          <a:spcPts val="0"/>
                        </a:spcBef>
                        <a:spcAft>
                          <a:spcPts val="0"/>
                        </a:spcAft>
                        <a:buClr>
                          <a:schemeClr val="dk1"/>
                        </a:buClr>
                        <a:buSzPts val="1100"/>
                        <a:buFont typeface="Arial"/>
                        <a:buNone/>
                      </a:pPr>
                      <a:r>
                        <a:rPr b="1" lang="es-419" sz="1600">
                          <a:solidFill>
                            <a:schemeClr val="dk1"/>
                          </a:solidFill>
                        </a:rPr>
                        <a:t>Inválida (demasiado baja)-Válida</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3AEFB"/>
                    </a:solidFill>
                  </a:tcPr>
                </a:tc>
                <a:tc>
                  <a:txBody>
                    <a:bodyPr/>
                    <a:lstStyle/>
                    <a:p>
                      <a:pPr indent="0" lvl="0" marL="0" rtl="0" algn="ctr">
                        <a:spcBef>
                          <a:spcPts val="0"/>
                        </a:spcBef>
                        <a:spcAft>
                          <a:spcPts val="0"/>
                        </a:spcAft>
                        <a:buNone/>
                      </a:pPr>
                      <a:r>
                        <a:rPr b="1" lang="es-419" sz="1600">
                          <a:solidFill>
                            <a:schemeClr val="dk1"/>
                          </a:solidFill>
                        </a:rPr>
                        <a:t>Válida- Inválida  (demasiado alta)</a:t>
                      </a:r>
                      <a:endParaRPr b="1" sz="1600">
                        <a:solidFill>
                          <a:schemeClr val="dk1"/>
                        </a:solidFill>
                      </a:endParaRPr>
                    </a:p>
                    <a:p>
                      <a:pPr indent="0" lvl="0" marL="0" rtl="0" algn="ctr">
                        <a:spcBef>
                          <a:spcPts val="0"/>
                        </a:spcBef>
                        <a:spcAft>
                          <a:spcPts val="0"/>
                        </a:spcAft>
                        <a:buClr>
                          <a:schemeClr val="dk1"/>
                        </a:buClr>
                        <a:buSzPts val="1100"/>
                        <a:buFont typeface="Arial"/>
                        <a:buNone/>
                      </a:pPr>
                      <a:r>
                        <a:t/>
                      </a:r>
                      <a:endParaRPr b="1" sz="16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3AEFB"/>
                    </a:solidFill>
                  </a:tcPr>
                </a:tc>
              </a:tr>
              <a:tr h="422450">
                <a:tc>
                  <a:txBody>
                    <a:bodyPr/>
                    <a:lstStyle/>
                    <a:p>
                      <a:pPr indent="0" lvl="0" marL="0" rtl="0" algn="ctr">
                        <a:spcBef>
                          <a:spcPts val="0"/>
                        </a:spcBef>
                        <a:spcAft>
                          <a:spcPts val="0"/>
                        </a:spcAft>
                        <a:buNone/>
                      </a:pPr>
                      <a:r>
                        <a:rPr lang="es-419" sz="1600"/>
                        <a:t>0 y 1</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s-419" sz="1600"/>
                        <a:t>5 y 6</a:t>
                      </a:r>
                      <a:endParaRPr sz="16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39"/>
          <p:cNvPicPr preferRelativeResize="0"/>
          <p:nvPr/>
        </p:nvPicPr>
        <p:blipFill>
          <a:blip r:embed="rId3">
            <a:alphaModFix/>
          </a:blip>
          <a:stretch>
            <a:fillRect/>
          </a:stretch>
        </p:blipFill>
        <p:spPr>
          <a:xfrm>
            <a:off x="3551350" y="1250825"/>
            <a:ext cx="2042575" cy="3464850"/>
          </a:xfrm>
          <a:prstGeom prst="rect">
            <a:avLst/>
          </a:prstGeom>
          <a:noFill/>
          <a:ln>
            <a:noFill/>
          </a:ln>
        </p:spPr>
      </p:pic>
      <p:pic>
        <p:nvPicPr>
          <p:cNvPr id="158" name="Google Shape;158;p39"/>
          <p:cNvPicPr preferRelativeResize="0"/>
          <p:nvPr/>
        </p:nvPicPr>
        <p:blipFill>
          <a:blip r:embed="rId4">
            <a:alphaModFix/>
          </a:blip>
          <a:stretch>
            <a:fillRect/>
          </a:stretch>
        </p:blipFill>
        <p:spPr>
          <a:xfrm>
            <a:off x="3593300" y="1313975"/>
            <a:ext cx="1958700" cy="3346525"/>
          </a:xfrm>
          <a:prstGeom prst="rect">
            <a:avLst/>
          </a:prstGeom>
          <a:noFill/>
          <a:ln>
            <a:noFill/>
          </a:ln>
        </p:spPr>
      </p:pic>
      <p:pic>
        <p:nvPicPr>
          <p:cNvPr id="159" name="Google Shape;159;p39"/>
          <p:cNvPicPr preferRelativeResize="0"/>
          <p:nvPr/>
        </p:nvPicPr>
        <p:blipFill>
          <a:blip r:embed="rId4">
            <a:alphaModFix/>
          </a:blip>
          <a:stretch>
            <a:fillRect/>
          </a:stretch>
        </p:blipFill>
        <p:spPr>
          <a:xfrm>
            <a:off x="5865175" y="1317325"/>
            <a:ext cx="1958700" cy="3346525"/>
          </a:xfrm>
          <a:prstGeom prst="rect">
            <a:avLst/>
          </a:prstGeom>
          <a:noFill/>
          <a:ln>
            <a:noFill/>
          </a:ln>
        </p:spPr>
      </p:pic>
      <p:pic>
        <p:nvPicPr>
          <p:cNvPr id="160" name="Google Shape;160;p39"/>
          <p:cNvPicPr preferRelativeResize="0"/>
          <p:nvPr/>
        </p:nvPicPr>
        <p:blipFill>
          <a:blip r:embed="rId4">
            <a:alphaModFix/>
          </a:blip>
          <a:stretch>
            <a:fillRect/>
          </a:stretch>
        </p:blipFill>
        <p:spPr>
          <a:xfrm>
            <a:off x="1320975" y="1317325"/>
            <a:ext cx="1958700" cy="3346525"/>
          </a:xfrm>
          <a:prstGeom prst="rect">
            <a:avLst/>
          </a:prstGeom>
          <a:noFill/>
          <a:ln>
            <a:noFill/>
          </a:ln>
        </p:spPr>
      </p:pic>
      <p:sp>
        <p:nvSpPr>
          <p:cNvPr id="161" name="Google Shape;161;p39"/>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000">
                <a:solidFill>
                  <a:srgbClr val="EAFF6A"/>
                </a:solidFill>
                <a:latin typeface="DM Sans"/>
                <a:ea typeface="DM Sans"/>
                <a:cs typeface="DM Sans"/>
                <a:sym typeface="DM Sans"/>
              </a:rPr>
              <a:t>Temario</a:t>
            </a:r>
            <a:endParaRPr b="1" sz="3000">
              <a:solidFill>
                <a:srgbClr val="EAFF6A"/>
              </a:solidFill>
              <a:latin typeface="DM Sans"/>
              <a:ea typeface="DM Sans"/>
              <a:cs typeface="DM Sans"/>
              <a:sym typeface="DM Sans"/>
            </a:endParaRPr>
          </a:p>
        </p:txBody>
      </p:sp>
      <p:sp>
        <p:nvSpPr>
          <p:cNvPr id="162" name="Google Shape;162;p39"/>
          <p:cNvSpPr txBox="1"/>
          <p:nvPr/>
        </p:nvSpPr>
        <p:spPr>
          <a:xfrm>
            <a:off x="1320550" y="1479650"/>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419" sz="1200">
                <a:solidFill>
                  <a:srgbClr val="999999"/>
                </a:solidFill>
                <a:latin typeface="DM Sans"/>
                <a:ea typeface="DM Sans"/>
                <a:cs typeface="DM Sans"/>
                <a:sym typeface="DM Sans"/>
              </a:rPr>
              <a:t>01</a:t>
            </a:r>
            <a:endParaRPr b="1" sz="1600">
              <a:solidFill>
                <a:srgbClr val="999999"/>
              </a:solidFill>
              <a:latin typeface="DM Sans"/>
              <a:ea typeface="DM Sans"/>
              <a:cs typeface="DM Sans"/>
              <a:sym typeface="DM Sans"/>
            </a:endParaRPr>
          </a:p>
        </p:txBody>
      </p:sp>
      <p:cxnSp>
        <p:nvCxnSpPr>
          <p:cNvPr id="163" name="Google Shape;163;p39"/>
          <p:cNvCxnSpPr/>
          <p:nvPr/>
        </p:nvCxnSpPr>
        <p:spPr>
          <a:xfrm>
            <a:off x="1395275"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164" name="Google Shape;164;p39"/>
          <p:cNvSpPr txBox="1"/>
          <p:nvPr/>
        </p:nvSpPr>
        <p:spPr>
          <a:xfrm>
            <a:off x="1320125" y="1969975"/>
            <a:ext cx="1928700" cy="646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419" sz="1500">
                <a:solidFill>
                  <a:srgbClr val="999999"/>
                </a:solidFill>
                <a:latin typeface="DM Sans"/>
                <a:ea typeface="DM Sans"/>
                <a:cs typeface="DM Sans"/>
                <a:sym typeface="DM Sans"/>
              </a:rPr>
              <a:t>¿Qué es el Testing?</a:t>
            </a:r>
            <a:endParaRPr b="1" sz="1500">
              <a:solidFill>
                <a:srgbClr val="999999"/>
              </a:solidFill>
              <a:latin typeface="DM Sans"/>
              <a:ea typeface="DM Sans"/>
              <a:cs typeface="DM Sans"/>
              <a:sym typeface="DM Sans"/>
            </a:endParaRPr>
          </a:p>
        </p:txBody>
      </p:sp>
      <p:sp>
        <p:nvSpPr>
          <p:cNvPr id="165" name="Google Shape;165;p39"/>
          <p:cNvSpPr txBox="1"/>
          <p:nvPr/>
        </p:nvSpPr>
        <p:spPr>
          <a:xfrm>
            <a:off x="3593075" y="1487775"/>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419" sz="1200">
                <a:solidFill>
                  <a:schemeClr val="lt1"/>
                </a:solidFill>
                <a:latin typeface="DM Sans"/>
                <a:ea typeface="DM Sans"/>
                <a:cs typeface="DM Sans"/>
                <a:sym typeface="DM Sans"/>
              </a:rPr>
              <a:t>02</a:t>
            </a:r>
            <a:endParaRPr b="1" sz="1600">
              <a:solidFill>
                <a:schemeClr val="lt1"/>
              </a:solidFill>
              <a:latin typeface="DM Sans"/>
              <a:ea typeface="DM Sans"/>
              <a:cs typeface="DM Sans"/>
              <a:sym typeface="DM Sans"/>
            </a:endParaRPr>
          </a:p>
        </p:txBody>
      </p:sp>
      <p:cxnSp>
        <p:nvCxnSpPr>
          <p:cNvPr id="166" name="Google Shape;166;p39"/>
          <p:cNvCxnSpPr/>
          <p:nvPr/>
        </p:nvCxnSpPr>
        <p:spPr>
          <a:xfrm>
            <a:off x="3667800"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167" name="Google Shape;167;p39"/>
          <p:cNvSpPr txBox="1"/>
          <p:nvPr/>
        </p:nvSpPr>
        <p:spPr>
          <a:xfrm>
            <a:off x="3592650" y="1969975"/>
            <a:ext cx="1928700" cy="646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419" sz="1500">
                <a:solidFill>
                  <a:srgbClr val="EAFF6A"/>
                </a:solidFill>
                <a:latin typeface="DM Sans"/>
                <a:ea typeface="DM Sans"/>
                <a:cs typeface="DM Sans"/>
                <a:sym typeface="DM Sans"/>
              </a:rPr>
              <a:t>¿Qué significa ser un Tester?</a:t>
            </a:r>
            <a:endParaRPr b="1" sz="1500">
              <a:solidFill>
                <a:srgbClr val="EAFF6A"/>
              </a:solidFill>
              <a:latin typeface="DM Sans"/>
              <a:ea typeface="DM Sans"/>
              <a:cs typeface="DM Sans"/>
              <a:sym typeface="DM Sans"/>
            </a:endParaRPr>
          </a:p>
        </p:txBody>
      </p:sp>
      <p:sp>
        <p:nvSpPr>
          <p:cNvPr id="168" name="Google Shape;168;p39"/>
          <p:cNvSpPr txBox="1"/>
          <p:nvPr/>
        </p:nvSpPr>
        <p:spPr>
          <a:xfrm>
            <a:off x="5865600" y="1479650"/>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419" sz="1200">
                <a:solidFill>
                  <a:srgbClr val="999999"/>
                </a:solidFill>
                <a:latin typeface="DM Sans"/>
                <a:ea typeface="DM Sans"/>
                <a:cs typeface="DM Sans"/>
                <a:sym typeface="DM Sans"/>
              </a:rPr>
              <a:t>03</a:t>
            </a:r>
            <a:endParaRPr b="1" sz="1600">
              <a:solidFill>
                <a:srgbClr val="999999"/>
              </a:solidFill>
              <a:latin typeface="DM Sans"/>
              <a:ea typeface="DM Sans"/>
              <a:cs typeface="DM Sans"/>
              <a:sym typeface="DM Sans"/>
            </a:endParaRPr>
          </a:p>
        </p:txBody>
      </p:sp>
      <p:cxnSp>
        <p:nvCxnSpPr>
          <p:cNvPr id="169" name="Google Shape;169;p39"/>
          <p:cNvCxnSpPr/>
          <p:nvPr/>
        </p:nvCxnSpPr>
        <p:spPr>
          <a:xfrm>
            <a:off x="5940325"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170" name="Google Shape;170;p39"/>
          <p:cNvSpPr txBox="1"/>
          <p:nvPr/>
        </p:nvSpPr>
        <p:spPr>
          <a:xfrm>
            <a:off x="5865175" y="1969975"/>
            <a:ext cx="1928700" cy="8772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419" sz="1500">
                <a:solidFill>
                  <a:srgbClr val="999999"/>
                </a:solidFill>
                <a:latin typeface="DM Sans"/>
                <a:ea typeface="DM Sans"/>
                <a:cs typeface="DM Sans"/>
                <a:sym typeface="DM Sans"/>
              </a:rPr>
              <a:t>¿Cuáles son los </a:t>
            </a:r>
            <a:r>
              <a:rPr b="1" lang="es-419" sz="1500">
                <a:solidFill>
                  <a:srgbClr val="999999"/>
                </a:solidFill>
                <a:latin typeface="DM Sans"/>
                <a:ea typeface="DM Sans"/>
                <a:cs typeface="DM Sans"/>
                <a:sym typeface="DM Sans"/>
              </a:rPr>
              <a:t>distintos</a:t>
            </a:r>
            <a:r>
              <a:rPr b="1" lang="es-419" sz="1500">
                <a:solidFill>
                  <a:srgbClr val="999999"/>
                </a:solidFill>
                <a:latin typeface="DM Sans"/>
                <a:ea typeface="DM Sans"/>
                <a:cs typeface="DM Sans"/>
                <a:sym typeface="DM Sans"/>
              </a:rPr>
              <a:t> tipos de testing?</a:t>
            </a:r>
            <a:endParaRPr b="1" sz="1500">
              <a:solidFill>
                <a:srgbClr val="999999"/>
              </a:solidFill>
              <a:latin typeface="DM Sans"/>
              <a:ea typeface="DM Sans"/>
              <a:cs typeface="DM Sans"/>
              <a:sym typeface="DM Sans"/>
            </a:endParaRPr>
          </a:p>
        </p:txBody>
      </p:sp>
      <p:cxnSp>
        <p:nvCxnSpPr>
          <p:cNvPr id="171" name="Google Shape;171;p39"/>
          <p:cNvCxnSpPr/>
          <p:nvPr/>
        </p:nvCxnSpPr>
        <p:spPr>
          <a:xfrm>
            <a:off x="1410700" y="1857075"/>
            <a:ext cx="1778400" cy="0"/>
          </a:xfrm>
          <a:prstGeom prst="straightConnector1">
            <a:avLst/>
          </a:prstGeom>
          <a:noFill/>
          <a:ln cap="flat" cmpd="sng" w="9525">
            <a:solidFill>
              <a:srgbClr val="434343"/>
            </a:solidFill>
            <a:prstDash val="solid"/>
            <a:round/>
            <a:headEnd len="med" w="med" type="none"/>
            <a:tailEnd len="med" w="med" type="none"/>
          </a:ln>
        </p:spPr>
      </p:cxnSp>
      <p:cxnSp>
        <p:nvCxnSpPr>
          <p:cNvPr id="172" name="Google Shape;172;p39"/>
          <p:cNvCxnSpPr/>
          <p:nvPr/>
        </p:nvCxnSpPr>
        <p:spPr>
          <a:xfrm>
            <a:off x="3683225" y="1857075"/>
            <a:ext cx="1778400" cy="0"/>
          </a:xfrm>
          <a:prstGeom prst="straightConnector1">
            <a:avLst/>
          </a:prstGeom>
          <a:noFill/>
          <a:ln cap="flat" cmpd="sng" w="9525">
            <a:solidFill>
              <a:srgbClr val="434343"/>
            </a:solidFill>
            <a:prstDash val="solid"/>
            <a:round/>
            <a:headEnd len="med" w="med" type="none"/>
            <a:tailEnd len="med" w="med" type="none"/>
          </a:ln>
        </p:spPr>
      </p:cxnSp>
      <p:cxnSp>
        <p:nvCxnSpPr>
          <p:cNvPr id="173" name="Google Shape;173;p39"/>
          <p:cNvCxnSpPr/>
          <p:nvPr/>
        </p:nvCxnSpPr>
        <p:spPr>
          <a:xfrm>
            <a:off x="5955750" y="1857075"/>
            <a:ext cx="1778400" cy="0"/>
          </a:xfrm>
          <a:prstGeom prst="straightConnector1">
            <a:avLst/>
          </a:prstGeom>
          <a:noFill/>
          <a:ln cap="flat" cmpd="sng" w="9525">
            <a:solidFill>
              <a:srgbClr val="434343"/>
            </a:solidFill>
            <a:prstDash val="solid"/>
            <a:round/>
            <a:headEnd len="med" w="med" type="none"/>
            <a:tailEnd len="med" w="med" type="none"/>
          </a:ln>
        </p:spPr>
      </p:cxnSp>
      <p:sp>
        <p:nvSpPr>
          <p:cNvPr id="174" name="Google Shape;174;p39"/>
          <p:cNvSpPr txBox="1"/>
          <p:nvPr/>
        </p:nvSpPr>
        <p:spPr>
          <a:xfrm>
            <a:off x="1321400" y="2683775"/>
            <a:ext cx="1958700" cy="20319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Clr>
                <a:srgbClr val="EA90FF"/>
              </a:buClr>
              <a:buSzPts val="1200"/>
              <a:buFont typeface="DM Sans"/>
              <a:buChar char="✓"/>
            </a:pPr>
            <a:r>
              <a:rPr lang="es-419" sz="1200">
                <a:solidFill>
                  <a:schemeClr val="lt1"/>
                </a:solidFill>
                <a:latin typeface="DM Sans"/>
                <a:ea typeface="DM Sans"/>
                <a:cs typeface="DM Sans"/>
                <a:sym typeface="DM Sans"/>
              </a:rPr>
              <a:t>Definición</a:t>
            </a:r>
            <a:endParaRPr sz="1200">
              <a:solidFill>
                <a:schemeClr val="lt1"/>
              </a:solidFill>
              <a:latin typeface="DM Sans"/>
              <a:ea typeface="DM Sans"/>
              <a:cs typeface="DM Sans"/>
              <a:sym typeface="DM Sans"/>
            </a:endParaRPr>
          </a:p>
          <a:p>
            <a:pPr indent="-304800" lvl="0" marL="457200" rtl="0" algn="l">
              <a:lnSpc>
                <a:spcPct val="150000"/>
              </a:lnSpc>
              <a:spcBef>
                <a:spcPts val="0"/>
              </a:spcBef>
              <a:spcAft>
                <a:spcPts val="0"/>
              </a:spcAft>
              <a:buClr>
                <a:srgbClr val="EA90FF"/>
              </a:buClr>
              <a:buSzPts val="1200"/>
              <a:buFont typeface="DM Sans"/>
              <a:buChar char="✓"/>
            </a:pPr>
            <a:r>
              <a:rPr lang="es-419" sz="1200">
                <a:solidFill>
                  <a:schemeClr val="lt1"/>
                </a:solidFill>
                <a:latin typeface="DM Sans"/>
                <a:ea typeface="DM Sans"/>
                <a:cs typeface="DM Sans"/>
                <a:sym typeface="DM Sans"/>
              </a:rPr>
              <a:t>Cualidades.</a:t>
            </a:r>
            <a:endParaRPr sz="1200">
              <a:solidFill>
                <a:schemeClr val="lt1"/>
              </a:solidFill>
              <a:latin typeface="DM Sans"/>
              <a:ea typeface="DM Sans"/>
              <a:cs typeface="DM Sans"/>
              <a:sym typeface="DM Sans"/>
            </a:endParaRPr>
          </a:p>
          <a:p>
            <a:pPr indent="-304800" lvl="0" marL="457200" rtl="0" algn="l">
              <a:lnSpc>
                <a:spcPct val="150000"/>
              </a:lnSpc>
              <a:spcBef>
                <a:spcPts val="0"/>
              </a:spcBef>
              <a:spcAft>
                <a:spcPts val="0"/>
              </a:spcAft>
              <a:buClr>
                <a:srgbClr val="EA90FF"/>
              </a:buClr>
              <a:buSzPts val="1200"/>
              <a:buFont typeface="DM Sans"/>
              <a:buChar char="✓"/>
            </a:pPr>
            <a:r>
              <a:rPr lang="es-419" sz="1200">
                <a:solidFill>
                  <a:schemeClr val="lt1"/>
                </a:solidFill>
                <a:latin typeface="DM Sans"/>
                <a:ea typeface="DM Sans"/>
                <a:cs typeface="DM Sans"/>
                <a:sym typeface="DM Sans"/>
              </a:rPr>
              <a:t>Diferencias entre QA y QC</a:t>
            </a:r>
            <a:endParaRPr sz="1200">
              <a:solidFill>
                <a:schemeClr val="lt1"/>
              </a:solidFill>
              <a:latin typeface="DM Sans"/>
              <a:ea typeface="DM Sans"/>
              <a:cs typeface="DM Sans"/>
              <a:sym typeface="DM Sans"/>
            </a:endParaRPr>
          </a:p>
          <a:p>
            <a:pPr indent="-304800" lvl="0" marL="457200" rtl="0" algn="l">
              <a:lnSpc>
                <a:spcPct val="150000"/>
              </a:lnSpc>
              <a:spcBef>
                <a:spcPts val="0"/>
              </a:spcBef>
              <a:spcAft>
                <a:spcPts val="0"/>
              </a:spcAft>
              <a:buClr>
                <a:srgbClr val="EA90FF"/>
              </a:buClr>
              <a:buSzPts val="1200"/>
              <a:buFont typeface="DM Sans"/>
              <a:buChar char="✓"/>
            </a:pPr>
            <a:r>
              <a:rPr lang="es-419" sz="1200">
                <a:solidFill>
                  <a:schemeClr val="lt1"/>
                </a:solidFill>
                <a:latin typeface="DM Sans"/>
                <a:ea typeface="DM Sans"/>
                <a:cs typeface="DM Sans"/>
                <a:sym typeface="DM Sans"/>
              </a:rPr>
              <a:t>Otras áreas de calidad.</a:t>
            </a:r>
            <a:endParaRPr sz="1200">
              <a:solidFill>
                <a:schemeClr val="lt1"/>
              </a:solidFill>
              <a:latin typeface="DM Sans"/>
              <a:ea typeface="DM Sans"/>
              <a:cs typeface="DM Sans"/>
              <a:sym typeface="DM Sans"/>
            </a:endParaRPr>
          </a:p>
          <a:p>
            <a:pPr indent="-304800" lvl="0" marL="457200" rtl="0" algn="l">
              <a:lnSpc>
                <a:spcPct val="150000"/>
              </a:lnSpc>
              <a:spcBef>
                <a:spcPts val="0"/>
              </a:spcBef>
              <a:spcAft>
                <a:spcPts val="0"/>
              </a:spcAft>
              <a:buClr>
                <a:srgbClr val="EA90FF"/>
              </a:buClr>
              <a:buSzPts val="1200"/>
              <a:buFont typeface="DM Sans"/>
              <a:buChar char="✓"/>
            </a:pPr>
            <a:r>
              <a:rPr lang="es-419" sz="1200">
                <a:solidFill>
                  <a:schemeClr val="lt1"/>
                </a:solidFill>
                <a:latin typeface="DM Sans"/>
                <a:ea typeface="DM Sans"/>
                <a:cs typeface="DM Sans"/>
                <a:sym typeface="DM Sans"/>
              </a:rPr>
              <a:t>Origen del rol</a:t>
            </a:r>
            <a:endParaRPr sz="1200">
              <a:solidFill>
                <a:schemeClr val="lt1"/>
              </a:solidFill>
              <a:latin typeface="DM Sans"/>
              <a:ea typeface="DM Sans"/>
              <a:cs typeface="DM Sans"/>
              <a:sym typeface="DM Sans"/>
            </a:endParaRPr>
          </a:p>
        </p:txBody>
      </p:sp>
      <p:sp>
        <p:nvSpPr>
          <p:cNvPr id="175" name="Google Shape;175;p39"/>
          <p:cNvSpPr txBox="1"/>
          <p:nvPr/>
        </p:nvSpPr>
        <p:spPr>
          <a:xfrm>
            <a:off x="6006475" y="2751063"/>
            <a:ext cx="1646100" cy="12006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Clr>
                <a:srgbClr val="EA90FF"/>
              </a:buClr>
              <a:buSzPts val="1200"/>
              <a:buFont typeface="DM Sans"/>
              <a:buChar char="✓"/>
            </a:pPr>
            <a:r>
              <a:rPr lang="es-419" sz="1200">
                <a:solidFill>
                  <a:schemeClr val="lt1"/>
                </a:solidFill>
                <a:latin typeface="DM Sans"/>
                <a:ea typeface="DM Sans"/>
                <a:cs typeface="DM Sans"/>
                <a:sym typeface="DM Sans"/>
              </a:rPr>
              <a:t>Tipos de testing</a:t>
            </a:r>
            <a:endParaRPr sz="1200">
              <a:solidFill>
                <a:schemeClr val="lt1"/>
              </a:solidFill>
              <a:latin typeface="DM Sans"/>
              <a:ea typeface="DM Sans"/>
              <a:cs typeface="DM Sans"/>
              <a:sym typeface="DM Sans"/>
            </a:endParaRPr>
          </a:p>
          <a:p>
            <a:pPr indent="-304800" lvl="0" marL="457200" rtl="0" algn="l">
              <a:lnSpc>
                <a:spcPct val="150000"/>
              </a:lnSpc>
              <a:spcBef>
                <a:spcPts val="0"/>
              </a:spcBef>
              <a:spcAft>
                <a:spcPts val="0"/>
              </a:spcAft>
              <a:buClr>
                <a:srgbClr val="EA90FF"/>
              </a:buClr>
              <a:buSzPts val="1200"/>
              <a:buFont typeface="DM Sans"/>
              <a:buChar char="✓"/>
            </a:pPr>
            <a:r>
              <a:rPr lang="es-419" sz="1200">
                <a:solidFill>
                  <a:schemeClr val="lt1"/>
                </a:solidFill>
                <a:latin typeface="DM Sans"/>
                <a:ea typeface="DM Sans"/>
                <a:cs typeface="DM Sans"/>
                <a:sym typeface="DM Sans"/>
              </a:rPr>
              <a:t>Niveles de testing</a:t>
            </a:r>
            <a:endParaRPr sz="1200">
              <a:solidFill>
                <a:schemeClr val="lt1"/>
              </a:solidFill>
              <a:latin typeface="DM Sans"/>
              <a:ea typeface="DM Sans"/>
              <a:cs typeface="DM Sans"/>
              <a:sym typeface="DM Sans"/>
            </a:endParaRPr>
          </a:p>
        </p:txBody>
      </p:sp>
      <p:sp>
        <p:nvSpPr>
          <p:cNvPr id="176" name="Google Shape;176;p39"/>
          <p:cNvSpPr txBox="1"/>
          <p:nvPr/>
        </p:nvSpPr>
        <p:spPr>
          <a:xfrm>
            <a:off x="3587375" y="2751075"/>
            <a:ext cx="1970100" cy="17547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Clr>
                <a:srgbClr val="EAFF6A"/>
              </a:buClr>
              <a:buSzPts val="1200"/>
              <a:buFont typeface="DM Sans"/>
              <a:buChar char="✓"/>
            </a:pPr>
            <a:r>
              <a:rPr lang="es-419" sz="1200" u="sng">
                <a:solidFill>
                  <a:srgbClr val="83AEFB"/>
                </a:solidFill>
                <a:latin typeface="DM Sans"/>
                <a:ea typeface="DM Sans"/>
                <a:cs typeface="DM Sans"/>
                <a:sym typeface="DM Sans"/>
                <a:hlinkClick action="ppaction://hlinksldjump" r:id="rId5">
                  <a:extLst>
                    <a:ext uri="{A12FA001-AC4F-418D-AE19-62706E023703}">
                      <ahyp:hlinkClr val="tx"/>
                    </a:ext>
                  </a:extLst>
                </a:hlinkClick>
              </a:rPr>
              <a:t>7 máximas del testing</a:t>
            </a:r>
            <a:endParaRPr sz="1200">
              <a:solidFill>
                <a:srgbClr val="83AEFB"/>
              </a:solidFill>
              <a:latin typeface="DM Sans"/>
              <a:ea typeface="DM Sans"/>
              <a:cs typeface="DM Sans"/>
              <a:sym typeface="DM Sans"/>
            </a:endParaRPr>
          </a:p>
          <a:p>
            <a:pPr indent="-304800" lvl="0" marL="457200" rtl="0" algn="l">
              <a:lnSpc>
                <a:spcPct val="150000"/>
              </a:lnSpc>
              <a:spcBef>
                <a:spcPts val="0"/>
              </a:spcBef>
              <a:spcAft>
                <a:spcPts val="0"/>
              </a:spcAft>
              <a:buClr>
                <a:srgbClr val="EAFF6A"/>
              </a:buClr>
              <a:buSzPts val="1200"/>
              <a:buFont typeface="DM Sans"/>
              <a:buChar char="✓"/>
            </a:pPr>
            <a:r>
              <a:rPr lang="es-419" sz="1200" u="sng">
                <a:solidFill>
                  <a:srgbClr val="83AEFB"/>
                </a:solidFill>
                <a:latin typeface="DM Sans"/>
                <a:ea typeface="DM Sans"/>
                <a:cs typeface="DM Sans"/>
                <a:sym typeface="DM Sans"/>
                <a:hlinkClick action="ppaction://hlinksldjump" r:id="rId6">
                  <a:extLst>
                    <a:ext uri="{A12FA001-AC4F-418D-AE19-62706E023703}">
                      <ahyp:hlinkClr val="tx"/>
                    </a:ext>
                  </a:extLst>
                </a:hlinkClick>
              </a:rPr>
              <a:t>Responsabilidades del tester</a:t>
            </a:r>
            <a:endParaRPr sz="1200">
              <a:solidFill>
                <a:srgbClr val="83AEFB"/>
              </a:solidFill>
              <a:latin typeface="DM Sans"/>
              <a:ea typeface="DM Sans"/>
              <a:cs typeface="DM Sans"/>
              <a:sym typeface="DM Sans"/>
            </a:endParaRPr>
          </a:p>
          <a:p>
            <a:pPr indent="-304800" lvl="0" marL="457200" rtl="0" algn="l">
              <a:lnSpc>
                <a:spcPct val="150000"/>
              </a:lnSpc>
              <a:spcBef>
                <a:spcPts val="0"/>
              </a:spcBef>
              <a:spcAft>
                <a:spcPts val="0"/>
              </a:spcAft>
              <a:buClr>
                <a:srgbClr val="EAFF6A"/>
              </a:buClr>
              <a:buSzPts val="1200"/>
              <a:buFont typeface="DM Sans"/>
              <a:buChar char="✓"/>
            </a:pPr>
            <a:r>
              <a:rPr lang="es-419" sz="1200" u="sng">
                <a:solidFill>
                  <a:srgbClr val="83AEFB"/>
                </a:solidFill>
                <a:latin typeface="DM Sans"/>
                <a:ea typeface="DM Sans"/>
                <a:cs typeface="DM Sans"/>
                <a:sym typeface="DM Sans"/>
                <a:hlinkClick action="ppaction://hlinksldjump" r:id="rId7">
                  <a:extLst>
                    <a:ext uri="{A12FA001-AC4F-418D-AE19-62706E023703}">
                      <ahyp:hlinkClr val="tx"/>
                    </a:ext>
                  </a:extLst>
                </a:hlinkClick>
              </a:rPr>
              <a:t>Técnicas de pruebas</a:t>
            </a:r>
            <a:endParaRPr sz="1200">
              <a:solidFill>
                <a:srgbClr val="83AEFB"/>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84"/>
          <p:cNvSpPr txBox="1"/>
          <p:nvPr/>
        </p:nvSpPr>
        <p:spPr>
          <a:xfrm>
            <a:off x="457725" y="918625"/>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Prueba de Tabla de Decisión</a:t>
            </a:r>
            <a:endParaRPr b="1" sz="4000">
              <a:solidFill>
                <a:schemeClr val="dk1"/>
              </a:solidFill>
              <a:latin typeface="DM Sans"/>
              <a:ea typeface="DM Sans"/>
              <a:cs typeface="DM Sans"/>
              <a:sym typeface="DM Sans"/>
            </a:endParaRPr>
          </a:p>
        </p:txBody>
      </p:sp>
      <p:sp>
        <p:nvSpPr>
          <p:cNvPr id="541" name="Google Shape;541;p84"/>
          <p:cNvSpPr txBox="1"/>
          <p:nvPr/>
        </p:nvSpPr>
        <p:spPr>
          <a:xfrm>
            <a:off x="457725" y="2211625"/>
            <a:ext cx="4730100" cy="206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Las técnicas de prueba combinatorias son </a:t>
            </a:r>
            <a:r>
              <a:rPr b="1" lang="es-419" sz="1350">
                <a:latin typeface="DM Sans"/>
                <a:ea typeface="DM Sans"/>
                <a:cs typeface="DM Sans"/>
                <a:sym typeface="DM Sans"/>
              </a:rPr>
              <a:t>útiles para probar la implementación de requisitos de sistema</a:t>
            </a:r>
            <a:r>
              <a:rPr lang="es-419" sz="1350">
                <a:latin typeface="DM Sans"/>
                <a:ea typeface="DM Sans"/>
                <a:cs typeface="DM Sans"/>
                <a:sym typeface="DM Sans"/>
              </a:rPr>
              <a:t>; que especifican como diferentes combinaciones de condiciones generan diferentes resultados. </a:t>
            </a:r>
            <a:endParaRPr sz="1350">
              <a:latin typeface="DM Sans"/>
              <a:ea typeface="DM Sans"/>
              <a:cs typeface="DM Sans"/>
              <a:sym typeface="DM Sans"/>
            </a:endParaRPr>
          </a:p>
          <a:p>
            <a:pPr indent="0" lvl="0" marL="0" rtl="0" algn="l">
              <a:lnSpc>
                <a:spcPct val="115000"/>
              </a:lnSpc>
              <a:spcBef>
                <a:spcPts val="0"/>
              </a:spcBef>
              <a:spcAft>
                <a:spcPts val="0"/>
              </a:spcAft>
              <a:buNone/>
            </a:pPr>
            <a:r>
              <a:rPr lang="es-419" sz="1350">
                <a:latin typeface="DM Sans"/>
                <a:ea typeface="DM Sans"/>
                <a:cs typeface="DM Sans"/>
                <a:sym typeface="DM Sans"/>
              </a:rPr>
              <a:t>Al crear tablas de decisión, </a:t>
            </a:r>
            <a:r>
              <a:rPr lang="es-419" sz="1350">
                <a:highlight>
                  <a:srgbClr val="EA90FF"/>
                </a:highlight>
                <a:latin typeface="DM Sans"/>
                <a:ea typeface="DM Sans"/>
                <a:cs typeface="DM Sans"/>
                <a:sym typeface="DM Sans"/>
              </a:rPr>
              <a:t>el probador identifica las condiciones y las acciones resultantes del sistema.</a:t>
            </a:r>
            <a:r>
              <a:rPr lang="es-419" sz="1350">
                <a:latin typeface="DM Sans"/>
                <a:ea typeface="DM Sans"/>
                <a:cs typeface="DM Sans"/>
                <a:sym typeface="DM Sans"/>
              </a:rPr>
              <a:t> Éstas conforman las condiciones en la parte superior y las acciones en la parte inferior.</a:t>
            </a:r>
            <a:endParaRPr sz="1350">
              <a:latin typeface="DM Sans"/>
              <a:ea typeface="DM Sans"/>
              <a:cs typeface="DM Sans"/>
              <a:sym typeface="DM Sans"/>
            </a:endParaRPr>
          </a:p>
        </p:txBody>
      </p:sp>
      <p:sp>
        <p:nvSpPr>
          <p:cNvPr id="542" name="Google Shape;542;p84"/>
          <p:cNvSpPr txBox="1"/>
          <p:nvPr/>
        </p:nvSpPr>
        <p:spPr>
          <a:xfrm>
            <a:off x="80250" y="4735800"/>
            <a:ext cx="4881000" cy="40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419" sz="1350">
                <a:latin typeface="DM Sans"/>
                <a:ea typeface="DM Sans"/>
                <a:cs typeface="DM Sans"/>
                <a:sym typeface="DM Sans"/>
              </a:rPr>
              <a:t>Fuente: Foto de </a:t>
            </a:r>
            <a:r>
              <a:rPr lang="es-419" sz="1350" u="sng">
                <a:solidFill>
                  <a:schemeClr val="hlink"/>
                </a:solidFill>
                <a:latin typeface="DM Sans"/>
                <a:ea typeface="DM Sans"/>
                <a:cs typeface="DM Sans"/>
                <a:sym typeface="DM Sans"/>
                <a:hlinkClick r:id="rId3"/>
              </a:rPr>
              <a:t>Pexels.</a:t>
            </a:r>
            <a:endParaRPr sz="1350">
              <a:latin typeface="DM Sans"/>
              <a:ea typeface="DM Sans"/>
              <a:cs typeface="DM Sans"/>
              <a:sym typeface="DM Sans"/>
            </a:endParaRPr>
          </a:p>
        </p:txBody>
      </p:sp>
      <p:pic>
        <p:nvPicPr>
          <p:cNvPr id="543" name="Google Shape;543;p84"/>
          <p:cNvPicPr preferRelativeResize="0"/>
          <p:nvPr/>
        </p:nvPicPr>
        <p:blipFill rotWithShape="1">
          <a:blip r:embed="rId4">
            <a:alphaModFix/>
          </a:blip>
          <a:srcRect b="0" l="33952" r="25813" t="24431"/>
          <a:stretch/>
        </p:blipFill>
        <p:spPr>
          <a:xfrm>
            <a:off x="5712875" y="468275"/>
            <a:ext cx="2923973" cy="41187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85"/>
          <p:cNvSpPr/>
          <p:nvPr/>
        </p:nvSpPr>
        <p:spPr>
          <a:xfrm>
            <a:off x="647400" y="1201525"/>
            <a:ext cx="82638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85"/>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Ejemplo </a:t>
            </a:r>
            <a:endParaRPr b="1" sz="3500">
              <a:solidFill>
                <a:schemeClr val="lt1"/>
              </a:solidFill>
              <a:latin typeface="DM Sans"/>
              <a:ea typeface="DM Sans"/>
              <a:cs typeface="DM Sans"/>
              <a:sym typeface="DM Sans"/>
            </a:endParaRPr>
          </a:p>
        </p:txBody>
      </p:sp>
      <p:sp>
        <p:nvSpPr>
          <p:cNvPr id="550" name="Google Shape;550;p85"/>
          <p:cNvSpPr txBox="1"/>
          <p:nvPr/>
        </p:nvSpPr>
        <p:spPr>
          <a:xfrm>
            <a:off x="1053250" y="1499575"/>
            <a:ext cx="3238800" cy="10158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SzPts val="1350"/>
              <a:buFont typeface="DM Sans"/>
              <a:buAutoNum type="arabicPeriod"/>
            </a:pPr>
            <a:r>
              <a:rPr lang="es-419" sz="1350">
                <a:latin typeface="DM Sans"/>
                <a:ea typeface="DM Sans"/>
                <a:cs typeface="DM Sans"/>
                <a:sym typeface="DM Sans"/>
              </a:rPr>
              <a:t>Identificamos condiciones o entradas</a:t>
            </a:r>
            <a:endParaRPr sz="1350">
              <a:latin typeface="DM Sans"/>
              <a:ea typeface="DM Sans"/>
              <a:cs typeface="DM Sans"/>
              <a:sym typeface="DM Sans"/>
            </a:endParaRPr>
          </a:p>
          <a:p>
            <a:pPr indent="-314325" lvl="0" marL="457200" rtl="0" algn="l">
              <a:spcBef>
                <a:spcPts val="0"/>
              </a:spcBef>
              <a:spcAft>
                <a:spcPts val="0"/>
              </a:spcAft>
              <a:buSzPts val="1350"/>
              <a:buFont typeface="DM Sans"/>
              <a:buAutoNum type="arabicPeriod"/>
            </a:pPr>
            <a:r>
              <a:rPr lang="es-419" sz="1350">
                <a:latin typeface="DM Sans"/>
                <a:ea typeface="DM Sans"/>
                <a:cs typeface="DM Sans"/>
                <a:sym typeface="DM Sans"/>
              </a:rPr>
              <a:t>Identificamos acciones o salidas</a:t>
            </a:r>
            <a:endParaRPr sz="1350">
              <a:latin typeface="DM Sans"/>
              <a:ea typeface="DM Sans"/>
              <a:cs typeface="DM Sans"/>
              <a:sym typeface="DM Sans"/>
            </a:endParaRPr>
          </a:p>
          <a:p>
            <a:pPr indent="-314325" lvl="0" marL="457200" rtl="0" algn="l">
              <a:spcBef>
                <a:spcPts val="0"/>
              </a:spcBef>
              <a:spcAft>
                <a:spcPts val="0"/>
              </a:spcAft>
              <a:buSzPts val="1350"/>
              <a:buFont typeface="DM Sans"/>
              <a:buAutoNum type="arabicPeriod"/>
            </a:pPr>
            <a:r>
              <a:rPr lang="es-419" sz="1350">
                <a:latin typeface="DM Sans"/>
                <a:ea typeface="DM Sans"/>
                <a:cs typeface="DM Sans"/>
                <a:sym typeface="DM Sans"/>
              </a:rPr>
              <a:t>Identificamos combinaciones</a:t>
            </a:r>
            <a:endParaRPr sz="1350">
              <a:latin typeface="DM Sans"/>
              <a:ea typeface="DM Sans"/>
              <a:cs typeface="DM Sans"/>
              <a:sym typeface="DM Sans"/>
            </a:endParaRPr>
          </a:p>
        </p:txBody>
      </p:sp>
      <p:sp>
        <p:nvSpPr>
          <p:cNvPr id="551" name="Google Shape;551;p85"/>
          <p:cNvSpPr txBox="1"/>
          <p:nvPr/>
        </p:nvSpPr>
        <p:spPr>
          <a:xfrm>
            <a:off x="4916600" y="1499575"/>
            <a:ext cx="30093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latin typeface="DM Sans"/>
                <a:ea typeface="DM Sans"/>
                <a:cs typeface="DM Sans"/>
                <a:sym typeface="DM Sans"/>
              </a:rPr>
              <a:t>Tenemos las siguientes condiciones:</a:t>
            </a:r>
            <a:endParaRPr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Ingresar modelo de vehículo</a:t>
            </a:r>
            <a:endParaRPr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Ingresar color de vehículo</a:t>
            </a:r>
            <a:endParaRPr sz="1350">
              <a:latin typeface="DM Sans"/>
              <a:ea typeface="DM Sans"/>
              <a:cs typeface="DM Sans"/>
              <a:sym typeface="DM Sans"/>
            </a:endParaRPr>
          </a:p>
        </p:txBody>
      </p:sp>
      <p:graphicFrame>
        <p:nvGraphicFramePr>
          <p:cNvPr id="552" name="Google Shape;552;p85"/>
          <p:cNvGraphicFramePr/>
          <p:nvPr/>
        </p:nvGraphicFramePr>
        <p:xfrm>
          <a:off x="885950" y="2571750"/>
          <a:ext cx="3000000" cy="3000000"/>
        </p:xfrm>
        <a:graphic>
          <a:graphicData uri="http://schemas.openxmlformats.org/drawingml/2006/table">
            <a:tbl>
              <a:tblPr>
                <a:noFill/>
                <a:tableStyleId>{39AC3FBC-112B-4257-9B07-0CE2A60F1F17}</a:tableStyleId>
              </a:tblPr>
              <a:tblGrid>
                <a:gridCol w="2225175"/>
                <a:gridCol w="1468700"/>
                <a:gridCol w="1372350"/>
                <a:gridCol w="1350075"/>
                <a:gridCol w="1404450"/>
              </a:tblGrid>
              <a:tr h="609575">
                <a:tc>
                  <a:txBody>
                    <a:bodyPr/>
                    <a:lstStyle/>
                    <a:p>
                      <a:pPr indent="0" lvl="0" marL="0" rtl="0" algn="l">
                        <a:spcBef>
                          <a:spcPts val="0"/>
                        </a:spcBef>
                        <a:spcAft>
                          <a:spcPts val="0"/>
                        </a:spcAft>
                        <a:buNone/>
                      </a:pPr>
                      <a:r>
                        <a:rPr lang="es-419"/>
                        <a:t>Condición/Combinación</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3AEFB"/>
                    </a:solidFill>
                  </a:tcPr>
                </a:tc>
                <a:tc>
                  <a:txBody>
                    <a:bodyPr/>
                    <a:lstStyle/>
                    <a:p>
                      <a:pPr indent="0" lvl="0" marL="0" rtl="0" algn="ctr">
                        <a:spcBef>
                          <a:spcPts val="0"/>
                        </a:spcBef>
                        <a:spcAft>
                          <a:spcPts val="0"/>
                        </a:spcAft>
                        <a:buNone/>
                      </a:pPr>
                      <a:r>
                        <a:rPr b="1" lang="es-419" sz="1500"/>
                        <a:t>Combinación 1</a:t>
                      </a:r>
                      <a:endParaRPr b="1" sz="17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3AEFB"/>
                    </a:solidFill>
                  </a:tcPr>
                </a:tc>
                <a:tc>
                  <a:txBody>
                    <a:bodyPr/>
                    <a:lstStyle/>
                    <a:p>
                      <a:pPr indent="0" lvl="0" marL="0" rtl="0" algn="ctr">
                        <a:spcBef>
                          <a:spcPts val="0"/>
                        </a:spcBef>
                        <a:spcAft>
                          <a:spcPts val="0"/>
                        </a:spcAft>
                        <a:buClr>
                          <a:schemeClr val="dk1"/>
                        </a:buClr>
                        <a:buSzPts val="1100"/>
                        <a:buFont typeface="Arial"/>
                        <a:buNone/>
                      </a:pPr>
                      <a:r>
                        <a:rPr b="1" lang="es-419">
                          <a:solidFill>
                            <a:schemeClr val="dk1"/>
                          </a:solidFill>
                        </a:rPr>
                        <a:t>Combinación 2</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3AEFB"/>
                    </a:solidFill>
                  </a:tcPr>
                </a:tc>
                <a:tc>
                  <a:txBody>
                    <a:bodyPr/>
                    <a:lstStyle/>
                    <a:p>
                      <a:pPr indent="0" lvl="0" marL="0" rtl="0" algn="ctr">
                        <a:spcBef>
                          <a:spcPts val="0"/>
                        </a:spcBef>
                        <a:spcAft>
                          <a:spcPts val="0"/>
                        </a:spcAft>
                        <a:buClr>
                          <a:schemeClr val="dk1"/>
                        </a:buClr>
                        <a:buSzPts val="1100"/>
                        <a:buFont typeface="Arial"/>
                        <a:buNone/>
                      </a:pPr>
                      <a:r>
                        <a:rPr b="1" lang="es-419">
                          <a:solidFill>
                            <a:schemeClr val="dk1"/>
                          </a:solidFill>
                        </a:rPr>
                        <a:t>Combinación 3</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3AEFB"/>
                    </a:solidFill>
                  </a:tcPr>
                </a:tc>
                <a:tc>
                  <a:txBody>
                    <a:bodyPr/>
                    <a:lstStyle/>
                    <a:p>
                      <a:pPr indent="0" lvl="0" marL="0" rtl="0" algn="ctr">
                        <a:spcBef>
                          <a:spcPts val="0"/>
                        </a:spcBef>
                        <a:spcAft>
                          <a:spcPts val="0"/>
                        </a:spcAft>
                        <a:buClr>
                          <a:schemeClr val="dk1"/>
                        </a:buClr>
                        <a:buSzPts val="1100"/>
                        <a:buFont typeface="Arial"/>
                        <a:buNone/>
                      </a:pPr>
                      <a:r>
                        <a:rPr b="1" lang="es-419">
                          <a:solidFill>
                            <a:schemeClr val="dk1"/>
                          </a:solidFill>
                        </a:rPr>
                        <a:t>Combinación 4</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3AEFB"/>
                    </a:solidFill>
                  </a:tcPr>
                </a:tc>
              </a:tr>
              <a:tr h="624625">
                <a:tc>
                  <a:txBody>
                    <a:bodyPr/>
                    <a:lstStyle/>
                    <a:p>
                      <a:pPr indent="0" lvl="0" marL="0" rtl="0" algn="l">
                        <a:spcBef>
                          <a:spcPts val="0"/>
                        </a:spcBef>
                        <a:spcAft>
                          <a:spcPts val="0"/>
                        </a:spcAft>
                        <a:buNone/>
                      </a:pPr>
                      <a:r>
                        <a:rPr b="1" lang="es-419"/>
                        <a:t>Se ingresó el modelo del vehículo?</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3AEFB"/>
                    </a:solidFill>
                  </a:tcPr>
                </a:tc>
                <a:tc>
                  <a:txBody>
                    <a:bodyPr/>
                    <a:lstStyle/>
                    <a:p>
                      <a:pPr indent="0" lvl="0" marL="0" rtl="0" algn="ctr">
                        <a:spcBef>
                          <a:spcPts val="0"/>
                        </a:spcBef>
                        <a:spcAft>
                          <a:spcPts val="0"/>
                        </a:spcAft>
                        <a:buNone/>
                      </a:pPr>
                      <a:r>
                        <a:rPr lang="es-419"/>
                        <a:t>Verdadero</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s-419"/>
                        <a:t>Verdadero</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s-419"/>
                        <a:t>Falso</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s-419"/>
                        <a:t>Falso</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r h="609575">
                <a:tc>
                  <a:txBody>
                    <a:bodyPr/>
                    <a:lstStyle/>
                    <a:p>
                      <a:pPr indent="0" lvl="0" marL="0" rtl="0" algn="l">
                        <a:spcBef>
                          <a:spcPts val="0"/>
                        </a:spcBef>
                        <a:spcAft>
                          <a:spcPts val="0"/>
                        </a:spcAft>
                        <a:buNone/>
                      </a:pPr>
                      <a:r>
                        <a:rPr b="1" lang="es-419"/>
                        <a:t>Se ingresó el color del vehículo?</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83AEFB"/>
                    </a:solidFill>
                  </a:tcPr>
                </a:tc>
                <a:tc>
                  <a:txBody>
                    <a:bodyPr/>
                    <a:lstStyle/>
                    <a:p>
                      <a:pPr indent="0" lvl="0" marL="0" rtl="0" algn="ctr">
                        <a:spcBef>
                          <a:spcPts val="0"/>
                        </a:spcBef>
                        <a:spcAft>
                          <a:spcPts val="0"/>
                        </a:spcAft>
                        <a:buNone/>
                      </a:pPr>
                      <a:r>
                        <a:rPr lang="es-419"/>
                        <a:t>Verdadero</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s-419"/>
                        <a:t>Falso</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s-419"/>
                        <a:t>Verdadero</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solidFill>
                      <a:schemeClr val="lt1"/>
                    </a:solidFill>
                  </a:tcPr>
                </a:tc>
                <a:tc>
                  <a:txBody>
                    <a:bodyPr/>
                    <a:lstStyle/>
                    <a:p>
                      <a:pPr indent="0" lvl="0" marL="0" rtl="0" algn="ctr">
                        <a:spcBef>
                          <a:spcPts val="0"/>
                        </a:spcBef>
                        <a:spcAft>
                          <a:spcPts val="0"/>
                        </a:spcAft>
                        <a:buNone/>
                      </a:pPr>
                      <a:r>
                        <a:rPr lang="es-419"/>
                        <a:t>Falso</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86"/>
          <p:cNvSpPr/>
          <p:nvPr/>
        </p:nvSpPr>
        <p:spPr>
          <a:xfrm>
            <a:off x="586175" y="1056475"/>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86"/>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Ejemplo </a:t>
            </a:r>
            <a:endParaRPr b="1" sz="3500">
              <a:solidFill>
                <a:schemeClr val="lt1"/>
              </a:solidFill>
              <a:latin typeface="DM Sans"/>
              <a:ea typeface="DM Sans"/>
              <a:cs typeface="DM Sans"/>
              <a:sym typeface="DM Sans"/>
            </a:endParaRPr>
          </a:p>
        </p:txBody>
      </p:sp>
      <p:graphicFrame>
        <p:nvGraphicFramePr>
          <p:cNvPr id="559" name="Google Shape;559;p86"/>
          <p:cNvGraphicFramePr/>
          <p:nvPr/>
        </p:nvGraphicFramePr>
        <p:xfrm>
          <a:off x="586163" y="1056475"/>
          <a:ext cx="3000000" cy="3000000"/>
        </p:xfrm>
        <a:graphic>
          <a:graphicData uri="http://schemas.openxmlformats.org/drawingml/2006/table">
            <a:tbl>
              <a:tblPr>
                <a:noFill/>
                <a:tableStyleId>{39AC3FBC-112B-4257-9B07-0CE2A60F1F17}</a:tableStyleId>
              </a:tblPr>
              <a:tblGrid>
                <a:gridCol w="2619125"/>
                <a:gridCol w="1196550"/>
                <a:gridCol w="1269425"/>
                <a:gridCol w="1482775"/>
                <a:gridCol w="1281325"/>
              </a:tblGrid>
              <a:tr h="334750">
                <a:tc gridSpan="5">
                  <a:txBody>
                    <a:bodyPr/>
                    <a:lstStyle/>
                    <a:p>
                      <a:pPr indent="0" lvl="0" marL="0" rtl="0" algn="l">
                        <a:spcBef>
                          <a:spcPts val="0"/>
                        </a:spcBef>
                        <a:spcAft>
                          <a:spcPts val="0"/>
                        </a:spcAft>
                        <a:buNone/>
                      </a:pPr>
                      <a:r>
                        <a:rPr b="1" lang="es-419" sz="1200">
                          <a:latin typeface="DM Sans"/>
                          <a:ea typeface="DM Sans"/>
                          <a:cs typeface="DM Sans"/>
                          <a:sym typeface="DM Sans"/>
                        </a:rPr>
                        <a:t>Condiciones</a:t>
                      </a:r>
                      <a:endParaRPr b="1" sz="1200">
                        <a:latin typeface="DM Sans"/>
                        <a:ea typeface="DM Sans"/>
                        <a:cs typeface="DM Sans"/>
                        <a:sym typeface="DM Sans"/>
                      </a:endParaRPr>
                    </a:p>
                  </a:txBody>
                  <a:tcPr marT="91425" marB="91425" marR="91425" marL="91425">
                    <a:solidFill>
                      <a:srgbClr val="83AEFB"/>
                    </a:solidFill>
                  </a:tcPr>
                </a:tc>
                <a:tc hMerge="1"/>
                <a:tc hMerge="1"/>
                <a:tc hMerge="1"/>
                <a:tc hMerge="1"/>
              </a:tr>
              <a:tr h="563475">
                <a:tc>
                  <a:txBody>
                    <a:bodyPr/>
                    <a:lstStyle/>
                    <a:p>
                      <a:pPr indent="0" lvl="0" marL="0" rtl="0" algn="l">
                        <a:spcBef>
                          <a:spcPts val="0"/>
                        </a:spcBef>
                        <a:spcAft>
                          <a:spcPts val="0"/>
                        </a:spcAft>
                        <a:buNone/>
                      </a:pPr>
                      <a:r>
                        <a:rPr lang="es-419" sz="1200">
                          <a:latin typeface="DM Sans"/>
                          <a:ea typeface="DM Sans"/>
                          <a:cs typeface="DM Sans"/>
                          <a:sym typeface="DM Sans"/>
                        </a:rPr>
                        <a:t>¿Se ingresó el modelo del vehículo?</a:t>
                      </a:r>
                      <a:endParaRPr sz="1200">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s-419" sz="1200">
                          <a:latin typeface="DM Sans"/>
                          <a:ea typeface="DM Sans"/>
                          <a:cs typeface="DM Sans"/>
                          <a:sym typeface="DM Sans"/>
                        </a:rPr>
                        <a:t>Verdadero</a:t>
                      </a:r>
                      <a:endParaRPr sz="1200">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s-419" sz="1200">
                          <a:latin typeface="DM Sans"/>
                          <a:ea typeface="DM Sans"/>
                          <a:cs typeface="DM Sans"/>
                          <a:sym typeface="DM Sans"/>
                        </a:rPr>
                        <a:t>Verdadero</a:t>
                      </a:r>
                      <a:endParaRPr sz="1200">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s-419" sz="1200">
                          <a:latin typeface="DM Sans"/>
                          <a:ea typeface="DM Sans"/>
                          <a:cs typeface="DM Sans"/>
                          <a:sym typeface="DM Sans"/>
                        </a:rPr>
                        <a:t>Falso</a:t>
                      </a:r>
                      <a:endParaRPr sz="1200">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s-419" sz="1200">
                          <a:latin typeface="DM Sans"/>
                          <a:ea typeface="DM Sans"/>
                          <a:cs typeface="DM Sans"/>
                          <a:sym typeface="DM Sans"/>
                        </a:rPr>
                        <a:t>Falso</a:t>
                      </a:r>
                      <a:endParaRPr sz="1200">
                        <a:latin typeface="DM Sans"/>
                        <a:ea typeface="DM Sans"/>
                        <a:cs typeface="DM Sans"/>
                        <a:sym typeface="DM Sans"/>
                      </a:endParaRPr>
                    </a:p>
                  </a:txBody>
                  <a:tcPr marT="91425" marB="91425" marR="91425" marL="91425"/>
                </a:tc>
              </a:tr>
              <a:tr h="552225">
                <a:tc>
                  <a:txBody>
                    <a:bodyPr/>
                    <a:lstStyle/>
                    <a:p>
                      <a:pPr indent="0" lvl="0" marL="0" rtl="0" algn="l">
                        <a:spcBef>
                          <a:spcPts val="0"/>
                        </a:spcBef>
                        <a:spcAft>
                          <a:spcPts val="0"/>
                        </a:spcAft>
                        <a:buNone/>
                      </a:pPr>
                      <a:r>
                        <a:rPr lang="es-419" sz="1200">
                          <a:latin typeface="DM Sans"/>
                          <a:ea typeface="DM Sans"/>
                          <a:cs typeface="DM Sans"/>
                          <a:sym typeface="DM Sans"/>
                        </a:rPr>
                        <a:t>¿Se ingresó el color del vehículo?</a:t>
                      </a:r>
                      <a:endParaRPr sz="1200">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s-419" sz="1200">
                          <a:latin typeface="DM Sans"/>
                          <a:ea typeface="DM Sans"/>
                          <a:cs typeface="DM Sans"/>
                          <a:sym typeface="DM Sans"/>
                        </a:rPr>
                        <a:t>Verdadero</a:t>
                      </a:r>
                      <a:endParaRPr sz="1200">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s-419" sz="1200">
                          <a:latin typeface="DM Sans"/>
                          <a:ea typeface="DM Sans"/>
                          <a:cs typeface="DM Sans"/>
                          <a:sym typeface="DM Sans"/>
                        </a:rPr>
                        <a:t>Falso</a:t>
                      </a:r>
                      <a:endParaRPr sz="1200">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s-419" sz="1200">
                          <a:latin typeface="DM Sans"/>
                          <a:ea typeface="DM Sans"/>
                          <a:cs typeface="DM Sans"/>
                          <a:sym typeface="DM Sans"/>
                        </a:rPr>
                        <a:t>Verdadero</a:t>
                      </a:r>
                      <a:endParaRPr sz="1200">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s-419" sz="1200">
                          <a:latin typeface="DM Sans"/>
                          <a:ea typeface="DM Sans"/>
                          <a:cs typeface="DM Sans"/>
                          <a:sym typeface="DM Sans"/>
                        </a:rPr>
                        <a:t>Falso</a:t>
                      </a:r>
                      <a:endParaRPr sz="1200">
                        <a:latin typeface="DM Sans"/>
                        <a:ea typeface="DM Sans"/>
                        <a:cs typeface="DM Sans"/>
                        <a:sym typeface="DM Sans"/>
                      </a:endParaRPr>
                    </a:p>
                  </a:txBody>
                  <a:tcPr marT="91425" marB="91425" marR="91425" marL="91425"/>
                </a:tc>
              </a:tr>
              <a:tr h="375625">
                <a:tc gridSpan="5">
                  <a:txBody>
                    <a:bodyPr/>
                    <a:lstStyle/>
                    <a:p>
                      <a:pPr indent="0" lvl="0" marL="0" rtl="0" algn="l">
                        <a:spcBef>
                          <a:spcPts val="0"/>
                        </a:spcBef>
                        <a:spcAft>
                          <a:spcPts val="0"/>
                        </a:spcAft>
                        <a:buNone/>
                      </a:pPr>
                      <a:r>
                        <a:rPr b="1" lang="es-419" sz="1200">
                          <a:latin typeface="DM Sans"/>
                          <a:ea typeface="DM Sans"/>
                          <a:cs typeface="DM Sans"/>
                          <a:sym typeface="DM Sans"/>
                        </a:rPr>
                        <a:t>Acciones/Salidas</a:t>
                      </a:r>
                      <a:endParaRPr b="1" sz="1200">
                        <a:latin typeface="DM Sans"/>
                        <a:ea typeface="DM Sans"/>
                        <a:cs typeface="DM Sans"/>
                        <a:sym typeface="DM Sans"/>
                      </a:endParaRPr>
                    </a:p>
                  </a:txBody>
                  <a:tcPr marT="91425" marB="91425" marR="91425" marL="91425">
                    <a:solidFill>
                      <a:srgbClr val="83AEFB"/>
                    </a:solidFill>
                  </a:tcPr>
                </a:tc>
                <a:tc hMerge="1"/>
                <a:tc hMerge="1"/>
                <a:tc hMerge="1"/>
                <a:tc hMerge="1"/>
              </a:tr>
              <a:tr h="563475">
                <a:tc>
                  <a:txBody>
                    <a:bodyPr/>
                    <a:lstStyle/>
                    <a:p>
                      <a:pPr indent="0" lvl="0" marL="0" rtl="0" algn="l">
                        <a:spcBef>
                          <a:spcPts val="0"/>
                        </a:spcBef>
                        <a:spcAft>
                          <a:spcPts val="0"/>
                        </a:spcAft>
                        <a:buNone/>
                      </a:pPr>
                      <a:r>
                        <a:rPr lang="es-419" sz="1200">
                          <a:latin typeface="DM Sans"/>
                          <a:ea typeface="DM Sans"/>
                          <a:cs typeface="DM Sans"/>
                          <a:sym typeface="DM Sans"/>
                        </a:rPr>
                        <a:t>¿Se procesa la característica 1?</a:t>
                      </a:r>
                      <a:endParaRPr sz="1200">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s-419" sz="1200">
                          <a:latin typeface="DM Sans"/>
                          <a:ea typeface="DM Sans"/>
                          <a:cs typeface="DM Sans"/>
                          <a:sym typeface="DM Sans"/>
                        </a:rPr>
                        <a:t>Verdadero</a:t>
                      </a:r>
                      <a:endParaRPr sz="1200">
                        <a:latin typeface="DM Sans"/>
                        <a:ea typeface="DM Sans"/>
                        <a:cs typeface="DM Sans"/>
                        <a:sym typeface="DM Sans"/>
                      </a:endParaRPr>
                    </a:p>
                    <a:p>
                      <a:pPr indent="0" lvl="0" marL="0" rtl="0" algn="l">
                        <a:spcBef>
                          <a:spcPts val="0"/>
                        </a:spcBef>
                        <a:spcAft>
                          <a:spcPts val="0"/>
                        </a:spcAft>
                        <a:buNone/>
                      </a:pPr>
                      <a:r>
                        <a:t/>
                      </a:r>
                      <a:endParaRPr sz="1200">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s-419" sz="1200">
                          <a:latin typeface="DM Sans"/>
                          <a:ea typeface="DM Sans"/>
                          <a:cs typeface="DM Sans"/>
                          <a:sym typeface="DM Sans"/>
                        </a:rPr>
                        <a:t>Verdadero</a:t>
                      </a:r>
                      <a:endParaRPr sz="1200">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s-419" sz="1200">
                          <a:latin typeface="DM Sans"/>
                          <a:ea typeface="DM Sans"/>
                          <a:cs typeface="DM Sans"/>
                          <a:sym typeface="DM Sans"/>
                        </a:rPr>
                        <a:t>Falso</a:t>
                      </a:r>
                      <a:endParaRPr sz="1200">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s-419" sz="1200">
                          <a:latin typeface="DM Sans"/>
                          <a:ea typeface="DM Sans"/>
                          <a:cs typeface="DM Sans"/>
                          <a:sym typeface="DM Sans"/>
                        </a:rPr>
                        <a:t>Falso</a:t>
                      </a:r>
                      <a:endParaRPr sz="1200">
                        <a:latin typeface="DM Sans"/>
                        <a:ea typeface="DM Sans"/>
                        <a:cs typeface="DM Sans"/>
                        <a:sym typeface="DM Sans"/>
                      </a:endParaRPr>
                    </a:p>
                  </a:txBody>
                  <a:tcPr marT="91425" marB="91425" marR="91425" marL="91425"/>
                </a:tc>
              </a:tr>
              <a:tr h="552225">
                <a:tc>
                  <a:txBody>
                    <a:bodyPr/>
                    <a:lstStyle/>
                    <a:p>
                      <a:pPr indent="0" lvl="0" marL="0" rtl="0" algn="l">
                        <a:spcBef>
                          <a:spcPts val="0"/>
                        </a:spcBef>
                        <a:spcAft>
                          <a:spcPts val="0"/>
                        </a:spcAft>
                        <a:buNone/>
                      </a:pPr>
                      <a:r>
                        <a:rPr lang="es-419" sz="1200">
                          <a:latin typeface="DM Sans"/>
                          <a:ea typeface="DM Sans"/>
                          <a:cs typeface="DM Sans"/>
                          <a:sym typeface="DM Sans"/>
                        </a:rPr>
                        <a:t>¿Se procesa la característica 2?</a:t>
                      </a:r>
                      <a:endParaRPr sz="1200">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s-419" sz="1200">
                          <a:latin typeface="DM Sans"/>
                          <a:ea typeface="DM Sans"/>
                          <a:cs typeface="DM Sans"/>
                          <a:sym typeface="DM Sans"/>
                        </a:rPr>
                        <a:t>Verdadero</a:t>
                      </a:r>
                      <a:endParaRPr sz="1200">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s-419" sz="1200">
                          <a:latin typeface="DM Sans"/>
                          <a:ea typeface="DM Sans"/>
                          <a:cs typeface="DM Sans"/>
                          <a:sym typeface="DM Sans"/>
                        </a:rPr>
                        <a:t>Falso</a:t>
                      </a:r>
                      <a:endParaRPr sz="1200">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s-419" sz="1200">
                          <a:latin typeface="DM Sans"/>
                          <a:ea typeface="DM Sans"/>
                          <a:cs typeface="DM Sans"/>
                          <a:sym typeface="DM Sans"/>
                        </a:rPr>
                        <a:t>Verdadero</a:t>
                      </a:r>
                      <a:endParaRPr sz="1200">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s-419" sz="1200">
                          <a:latin typeface="DM Sans"/>
                          <a:ea typeface="DM Sans"/>
                          <a:cs typeface="DM Sans"/>
                          <a:sym typeface="DM Sans"/>
                        </a:rPr>
                        <a:t>Falso</a:t>
                      </a:r>
                      <a:endParaRPr sz="1200">
                        <a:latin typeface="DM Sans"/>
                        <a:ea typeface="DM Sans"/>
                        <a:cs typeface="DM Sans"/>
                        <a:sym typeface="DM Sans"/>
                      </a:endParaRPr>
                    </a:p>
                  </a:txBody>
                  <a:tcPr marT="91425" marB="91425" marR="91425" marL="91425"/>
                </a:tc>
              </a:tr>
              <a:tr h="375625">
                <a:tc>
                  <a:txBody>
                    <a:bodyPr/>
                    <a:lstStyle/>
                    <a:p>
                      <a:pPr indent="0" lvl="0" marL="0" rtl="0" algn="l">
                        <a:spcBef>
                          <a:spcPts val="0"/>
                        </a:spcBef>
                        <a:spcAft>
                          <a:spcPts val="0"/>
                        </a:spcAft>
                        <a:buNone/>
                      </a:pPr>
                      <a:r>
                        <a:rPr lang="es-419" sz="1200">
                          <a:latin typeface="DM Sans"/>
                          <a:ea typeface="DM Sans"/>
                          <a:cs typeface="DM Sans"/>
                          <a:sym typeface="DM Sans"/>
                        </a:rPr>
                        <a:t>¿Mensaje de error?</a:t>
                      </a:r>
                      <a:endParaRPr sz="1200">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s-419" sz="1200">
                          <a:latin typeface="DM Sans"/>
                          <a:ea typeface="DM Sans"/>
                          <a:cs typeface="DM Sans"/>
                          <a:sym typeface="DM Sans"/>
                        </a:rPr>
                        <a:t>Falso</a:t>
                      </a:r>
                      <a:endParaRPr sz="1200">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s-419" sz="1200">
                          <a:latin typeface="DM Sans"/>
                          <a:ea typeface="DM Sans"/>
                          <a:cs typeface="DM Sans"/>
                          <a:sym typeface="DM Sans"/>
                        </a:rPr>
                        <a:t>Verdadero</a:t>
                      </a:r>
                      <a:endParaRPr sz="1200">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s-419" sz="1200">
                          <a:latin typeface="DM Sans"/>
                          <a:ea typeface="DM Sans"/>
                          <a:cs typeface="DM Sans"/>
                          <a:sym typeface="DM Sans"/>
                        </a:rPr>
                        <a:t>Verdadero</a:t>
                      </a:r>
                      <a:endParaRPr sz="1200">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s-419" sz="1200">
                          <a:latin typeface="DM Sans"/>
                          <a:ea typeface="DM Sans"/>
                          <a:cs typeface="DM Sans"/>
                          <a:sym typeface="DM Sans"/>
                        </a:rPr>
                        <a:t>Verdadero</a:t>
                      </a:r>
                      <a:endParaRPr sz="1200">
                        <a:latin typeface="DM Sans"/>
                        <a:ea typeface="DM Sans"/>
                        <a:cs typeface="DM Sans"/>
                        <a:sym typeface="DM Sans"/>
                      </a:endParaRPr>
                    </a:p>
                  </a:txBody>
                  <a:tcPr marT="91425" marB="91425" marR="91425" marL="91425"/>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87"/>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5" name="Google Shape;565;p87"/>
          <p:cNvPicPr preferRelativeResize="0"/>
          <p:nvPr/>
        </p:nvPicPr>
        <p:blipFill>
          <a:blip r:embed="rId3">
            <a:alphaModFix/>
          </a:blip>
          <a:stretch>
            <a:fillRect/>
          </a:stretch>
        </p:blipFill>
        <p:spPr>
          <a:xfrm>
            <a:off x="504875" y="468275"/>
            <a:ext cx="2923973" cy="4118750"/>
          </a:xfrm>
          <a:prstGeom prst="rect">
            <a:avLst/>
          </a:prstGeom>
          <a:noFill/>
          <a:ln>
            <a:noFill/>
          </a:ln>
        </p:spPr>
      </p:pic>
      <p:sp>
        <p:nvSpPr>
          <p:cNvPr id="566" name="Google Shape;566;p87"/>
          <p:cNvSpPr txBox="1"/>
          <p:nvPr/>
        </p:nvSpPr>
        <p:spPr>
          <a:xfrm>
            <a:off x="1219740" y="2264828"/>
            <a:ext cx="14943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567" name="Google Shape;567;p87"/>
          <p:cNvSpPr txBox="1"/>
          <p:nvPr/>
        </p:nvSpPr>
        <p:spPr>
          <a:xfrm>
            <a:off x="3649500" y="635413"/>
            <a:ext cx="49872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Prueba de Transición de Estado</a:t>
            </a:r>
            <a:endParaRPr b="1" sz="4000">
              <a:solidFill>
                <a:schemeClr val="dk1"/>
              </a:solidFill>
              <a:latin typeface="DM Sans"/>
              <a:ea typeface="DM Sans"/>
              <a:cs typeface="DM Sans"/>
              <a:sym typeface="DM Sans"/>
            </a:endParaRPr>
          </a:p>
        </p:txBody>
      </p:sp>
      <p:sp>
        <p:nvSpPr>
          <p:cNvPr id="568" name="Google Shape;568;p87"/>
          <p:cNvSpPr txBox="1"/>
          <p:nvPr/>
        </p:nvSpPr>
        <p:spPr>
          <a:xfrm>
            <a:off x="3649500" y="2405513"/>
            <a:ext cx="4987200" cy="18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Un diagrama de transición de estado </a:t>
            </a:r>
            <a:r>
              <a:rPr b="1" lang="es-419" sz="1350">
                <a:latin typeface="DM Sans"/>
                <a:ea typeface="DM Sans"/>
                <a:cs typeface="DM Sans"/>
                <a:sym typeface="DM Sans"/>
              </a:rPr>
              <a:t>muestra los posibles estados del software</a:t>
            </a:r>
            <a:r>
              <a:rPr lang="es-419" sz="1350">
                <a:latin typeface="DM Sans"/>
                <a:ea typeface="DM Sans"/>
                <a:cs typeface="DM Sans"/>
                <a:sym typeface="DM Sans"/>
              </a:rPr>
              <a:t>, así como la forma en que el software entra, sale y realiza las transiciones entre estados.</a:t>
            </a:r>
            <a:endParaRPr sz="1350">
              <a:latin typeface="DM Sans"/>
              <a:ea typeface="DM Sans"/>
              <a:cs typeface="DM Sans"/>
              <a:sym typeface="DM Sans"/>
            </a:endParaRPr>
          </a:p>
          <a:p>
            <a:pPr indent="0" lvl="0" marL="0" rtl="0" algn="l">
              <a:lnSpc>
                <a:spcPct val="115000"/>
              </a:lnSpc>
              <a:spcBef>
                <a:spcPts val="0"/>
              </a:spcBef>
              <a:spcAft>
                <a:spcPts val="0"/>
              </a:spcAft>
              <a:buNone/>
            </a:pPr>
            <a:r>
              <a:rPr lang="es-419" sz="1350">
                <a:highlight>
                  <a:srgbClr val="EA90FF"/>
                </a:highlight>
                <a:latin typeface="DM Sans"/>
                <a:ea typeface="DM Sans"/>
                <a:cs typeface="DM Sans"/>
                <a:sym typeface="DM Sans"/>
              </a:rPr>
              <a:t>Una transición se inicia con un evento. El evento resulta en una transición.</a:t>
            </a:r>
            <a:endParaRPr sz="1350">
              <a:highlight>
                <a:srgbClr val="EA90FF"/>
              </a:highlight>
              <a:latin typeface="DM Sans"/>
              <a:ea typeface="DM Sans"/>
              <a:cs typeface="DM Sans"/>
              <a:sym typeface="DM Sans"/>
            </a:endParaRPr>
          </a:p>
          <a:p>
            <a:pPr indent="0" lvl="0" marL="0" rtl="0" algn="l">
              <a:lnSpc>
                <a:spcPct val="115000"/>
              </a:lnSpc>
              <a:spcBef>
                <a:spcPts val="0"/>
              </a:spcBef>
              <a:spcAft>
                <a:spcPts val="0"/>
              </a:spcAft>
              <a:buNone/>
            </a:pPr>
            <a:r>
              <a:rPr lang="es-419" sz="1350">
                <a:highlight>
                  <a:srgbClr val="EA90FF"/>
                </a:highlight>
                <a:latin typeface="DM Sans"/>
                <a:ea typeface="DM Sans"/>
                <a:cs typeface="DM Sans"/>
                <a:sym typeface="DM Sans"/>
              </a:rPr>
              <a:t>El cambio de estado puede provocar que el software tome una acción.</a:t>
            </a:r>
            <a:endParaRPr sz="1350">
              <a:highlight>
                <a:srgbClr val="EA90FF"/>
              </a:highlight>
              <a:latin typeface="DM Sans"/>
              <a:ea typeface="DM Sans"/>
              <a:cs typeface="DM Sans"/>
              <a:sym typeface="DM Sans"/>
            </a:endParaRPr>
          </a:p>
        </p:txBody>
      </p:sp>
      <p:pic>
        <p:nvPicPr>
          <p:cNvPr id="569" name="Google Shape;569;p87"/>
          <p:cNvPicPr preferRelativeResize="0"/>
          <p:nvPr/>
        </p:nvPicPr>
        <p:blipFill>
          <a:blip r:embed="rId4">
            <a:alphaModFix/>
          </a:blip>
          <a:stretch>
            <a:fillRect/>
          </a:stretch>
        </p:blipFill>
        <p:spPr>
          <a:xfrm>
            <a:off x="536425" y="468275"/>
            <a:ext cx="2923975" cy="41561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88"/>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Prueba de Caso de Uso</a:t>
            </a:r>
            <a:endParaRPr b="1" sz="4000">
              <a:solidFill>
                <a:schemeClr val="dk1"/>
              </a:solidFill>
              <a:latin typeface="DM Sans"/>
              <a:ea typeface="DM Sans"/>
              <a:cs typeface="DM Sans"/>
              <a:sym typeface="DM Sans"/>
            </a:endParaRPr>
          </a:p>
        </p:txBody>
      </p:sp>
      <p:sp>
        <p:nvSpPr>
          <p:cNvPr id="575" name="Google Shape;575;p88"/>
          <p:cNvSpPr txBox="1"/>
          <p:nvPr/>
        </p:nvSpPr>
        <p:spPr>
          <a:xfrm>
            <a:off x="457725" y="2364050"/>
            <a:ext cx="4730100" cy="158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Las pruebas se pueden obtener a partir de casos de uso, que son una</a:t>
            </a:r>
            <a:r>
              <a:rPr b="1" lang="es-419" sz="1350">
                <a:latin typeface="DM Sans"/>
                <a:ea typeface="DM Sans"/>
                <a:cs typeface="DM Sans"/>
                <a:sym typeface="DM Sans"/>
              </a:rPr>
              <a:t> forma específica de diseñar interacciones con elementos software, incorporando requisitos para las funciones del software representadas por los casos de uso.</a:t>
            </a:r>
            <a:r>
              <a:rPr lang="es-419" sz="1350">
                <a:latin typeface="DM Sans"/>
                <a:ea typeface="DM Sans"/>
                <a:cs typeface="DM Sans"/>
                <a:sym typeface="DM Sans"/>
              </a:rPr>
              <a:t> Los casos de uso están asociados con actores y sujetos.</a:t>
            </a:r>
            <a:endParaRPr sz="1350">
              <a:latin typeface="DM Sans"/>
              <a:ea typeface="DM Sans"/>
              <a:cs typeface="DM Sans"/>
              <a:sym typeface="DM Sans"/>
            </a:endParaRPr>
          </a:p>
        </p:txBody>
      </p:sp>
      <p:pic>
        <p:nvPicPr>
          <p:cNvPr id="576" name="Google Shape;576;p88"/>
          <p:cNvPicPr preferRelativeResize="0"/>
          <p:nvPr/>
        </p:nvPicPr>
        <p:blipFill>
          <a:blip r:embed="rId3">
            <a:alphaModFix/>
          </a:blip>
          <a:stretch>
            <a:fillRect/>
          </a:stretch>
        </p:blipFill>
        <p:spPr>
          <a:xfrm>
            <a:off x="5527050" y="468275"/>
            <a:ext cx="3109800" cy="3999700"/>
          </a:xfrm>
          <a:prstGeom prst="rect">
            <a:avLst/>
          </a:prstGeom>
          <a:noFill/>
          <a:ln cap="flat" cmpd="sng" w="9525">
            <a:solidFill>
              <a:srgbClr val="DEFC52"/>
            </a:solidFill>
            <a:prstDash val="solid"/>
            <a:round/>
            <a:headEnd len="sm" w="sm" type="none"/>
            <a:tailEnd len="sm" w="sm" type="none"/>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89"/>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582" name="Google Shape;582;p89"/>
          <p:cNvSpPr txBox="1"/>
          <p:nvPr/>
        </p:nvSpPr>
        <p:spPr>
          <a:xfrm>
            <a:off x="473350" y="1626100"/>
            <a:ext cx="7169400" cy="195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323850" lvl="0" marL="457200" rtl="0" algn="l">
              <a:spcBef>
                <a:spcPts val="0"/>
              </a:spcBef>
              <a:spcAft>
                <a:spcPts val="0"/>
              </a:spcAft>
              <a:buClr>
                <a:srgbClr val="B7B7B7"/>
              </a:buClr>
              <a:buSzPts val="1500"/>
              <a:buFont typeface="Helvetica Neue"/>
              <a:buAutoNum type="arabicPeriod"/>
            </a:pPr>
            <a:r>
              <a:rPr lang="es-419" sz="1500">
                <a:solidFill>
                  <a:srgbClr val="B7B7B7"/>
                </a:solidFill>
                <a:latin typeface="DM Sans"/>
                <a:ea typeface="DM Sans"/>
                <a:cs typeface="DM Sans"/>
                <a:sym typeface="DM Sans"/>
              </a:rPr>
              <a:t>Abriremos la </a:t>
            </a:r>
            <a:r>
              <a:rPr lang="es-419" sz="1500">
                <a:solidFill>
                  <a:srgbClr val="B7B7B7"/>
                </a:solidFill>
                <a:latin typeface="DM Sans"/>
                <a:ea typeface="DM Sans"/>
                <a:cs typeface="DM Sans"/>
                <a:sym typeface="DM Sans"/>
              </a:rPr>
              <a:t>página</a:t>
            </a:r>
            <a:r>
              <a:rPr lang="es-419" sz="1500">
                <a:solidFill>
                  <a:srgbClr val="B7B7B7"/>
                </a:solidFill>
                <a:latin typeface="DM Sans"/>
                <a:ea typeface="DM Sans"/>
                <a:cs typeface="DM Sans"/>
                <a:sym typeface="DM Sans"/>
              </a:rPr>
              <a:t> </a:t>
            </a:r>
            <a:r>
              <a:rPr lang="es-419" sz="1500" u="sng">
                <a:solidFill>
                  <a:schemeClr val="hlink"/>
                </a:solidFill>
                <a:latin typeface="DM Sans"/>
                <a:ea typeface="DM Sans"/>
                <a:cs typeface="DM Sans"/>
                <a:sym typeface="DM Sans"/>
                <a:hlinkClick r:id="rId3"/>
              </a:rPr>
              <a:t>Zodiaco M</a:t>
            </a:r>
            <a:r>
              <a:rPr lang="es-419" sz="1500" u="sng">
                <a:solidFill>
                  <a:schemeClr val="hlink"/>
                </a:solidFill>
                <a:latin typeface="DM Sans"/>
                <a:ea typeface="DM Sans"/>
                <a:cs typeface="DM Sans"/>
                <a:sym typeface="DM Sans"/>
                <a:hlinkClick r:id="rId4"/>
              </a:rPr>
              <a:t>ágico</a:t>
            </a:r>
            <a:endParaRPr sz="1500">
              <a:solidFill>
                <a:srgbClr val="B7B7B7"/>
              </a:solidFill>
              <a:latin typeface="DM Sans"/>
              <a:ea typeface="DM Sans"/>
              <a:cs typeface="DM Sans"/>
              <a:sym typeface="DM Sans"/>
            </a:endParaRPr>
          </a:p>
          <a:p>
            <a:pPr indent="-323850" lvl="0" marL="457200" rtl="0" algn="l">
              <a:spcBef>
                <a:spcPts val="0"/>
              </a:spcBef>
              <a:spcAft>
                <a:spcPts val="0"/>
              </a:spcAft>
              <a:buClr>
                <a:srgbClr val="B7B7B7"/>
              </a:buClr>
              <a:buSzPts val="1500"/>
              <a:buFont typeface="DM Sans"/>
              <a:buAutoNum type="arabicPeriod"/>
            </a:pPr>
            <a:r>
              <a:rPr lang="es-419" sz="1500">
                <a:solidFill>
                  <a:srgbClr val="B7B7B7"/>
                </a:solidFill>
                <a:latin typeface="DM Sans"/>
                <a:ea typeface="DM Sans"/>
                <a:cs typeface="DM Sans"/>
                <a:sym typeface="DM Sans"/>
              </a:rPr>
              <a:t>Definiremos la técnica de partición de equivalencias para el signo de “Leo” </a:t>
            </a:r>
            <a:endParaRPr sz="1500">
              <a:solidFill>
                <a:srgbClr val="B7B7B7"/>
              </a:solidFill>
              <a:latin typeface="DM Sans"/>
              <a:ea typeface="DM Sans"/>
              <a:cs typeface="DM Sans"/>
              <a:sym typeface="DM Sans"/>
            </a:endParaRPr>
          </a:p>
          <a:p>
            <a:pPr indent="-323850" lvl="0" marL="457200" rtl="0" algn="l">
              <a:spcBef>
                <a:spcPts val="0"/>
              </a:spcBef>
              <a:spcAft>
                <a:spcPts val="0"/>
              </a:spcAft>
              <a:buClr>
                <a:srgbClr val="B7B7B7"/>
              </a:buClr>
              <a:buSzPts val="1500"/>
              <a:buFont typeface="DM Sans"/>
              <a:buAutoNum type="arabicPeriod"/>
            </a:pPr>
            <a:r>
              <a:rPr lang="es-419" sz="1500">
                <a:solidFill>
                  <a:srgbClr val="B7B7B7"/>
                </a:solidFill>
                <a:latin typeface="DM Sans"/>
                <a:ea typeface="DM Sans"/>
                <a:cs typeface="DM Sans"/>
                <a:sym typeface="DM Sans"/>
              </a:rPr>
              <a:t>Analizaremos los valores de frontera para este mismo signo</a:t>
            </a:r>
            <a:endParaRPr sz="1500">
              <a:solidFill>
                <a:srgbClr val="B7B7B7"/>
              </a:solidFill>
              <a:latin typeface="DM Sans"/>
              <a:ea typeface="DM Sans"/>
              <a:cs typeface="DM Sans"/>
              <a:sym typeface="DM Sans"/>
            </a:endParaRPr>
          </a:p>
          <a:p>
            <a:pPr indent="-323850" lvl="0" marL="457200" rtl="0" algn="l">
              <a:spcBef>
                <a:spcPts val="0"/>
              </a:spcBef>
              <a:spcAft>
                <a:spcPts val="0"/>
              </a:spcAft>
              <a:buClr>
                <a:srgbClr val="B7B7B7"/>
              </a:buClr>
              <a:buSzPts val="1500"/>
              <a:buFont typeface="Helvetica Neue"/>
              <a:buAutoNum type="arabicPeriod"/>
            </a:pPr>
            <a:r>
              <a:rPr lang="es-419" sz="1500">
                <a:solidFill>
                  <a:srgbClr val="B7B7B7"/>
                </a:solidFill>
                <a:latin typeface="DM Sans"/>
                <a:ea typeface="DM Sans"/>
                <a:cs typeface="DM Sans"/>
                <a:sym typeface="DM Sans"/>
              </a:rPr>
              <a:t>Verificamos los resultados obtenidos</a:t>
            </a:r>
            <a:endParaRPr b="1" sz="1500">
              <a:solidFill>
                <a:srgbClr val="B7B7B7"/>
              </a:solidFill>
              <a:latin typeface="Helvetica Neue"/>
              <a:ea typeface="Helvetica Neue"/>
              <a:cs typeface="Helvetica Neue"/>
              <a:sym typeface="Helvetica Neue"/>
            </a:endParaRPr>
          </a:p>
          <a:p>
            <a:pPr indent="0" lvl="0" marL="0" rtl="0" algn="l">
              <a:spcBef>
                <a:spcPts val="0"/>
              </a:spcBef>
              <a:spcAft>
                <a:spcPts val="0"/>
              </a:spcAft>
              <a:buNone/>
            </a:pPr>
            <a:r>
              <a:t/>
            </a:r>
            <a:endParaRPr b="1" sz="1500">
              <a:solidFill>
                <a:srgbClr val="B7B7B7"/>
              </a:solidFill>
              <a:latin typeface="Helvetica Neue"/>
              <a:ea typeface="Helvetica Neue"/>
              <a:cs typeface="Helvetica Neue"/>
              <a:sym typeface="Helvetica Neue"/>
            </a:endParaRPr>
          </a:p>
        </p:txBody>
      </p:sp>
      <p:grpSp>
        <p:nvGrpSpPr>
          <p:cNvPr id="583" name="Google Shape;583;p89"/>
          <p:cNvGrpSpPr/>
          <p:nvPr/>
        </p:nvGrpSpPr>
        <p:grpSpPr>
          <a:xfrm>
            <a:off x="473351" y="619523"/>
            <a:ext cx="738900" cy="738900"/>
            <a:chOff x="473351" y="619523"/>
            <a:chExt cx="738900" cy="738900"/>
          </a:xfrm>
        </p:grpSpPr>
        <p:sp>
          <p:nvSpPr>
            <p:cNvPr id="584" name="Google Shape;584;p89"/>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5" name="Google Shape;585;p89" title="ícono de ejemplo en vivo"/>
            <p:cNvPicPr preferRelativeResize="0"/>
            <p:nvPr/>
          </p:nvPicPr>
          <p:blipFill>
            <a:blip r:embed="rId5">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90"/>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s-419" sz="5000">
                <a:solidFill>
                  <a:srgbClr val="E8E7E3"/>
                </a:solidFill>
              </a:rPr>
              <a:t>☕</a:t>
            </a:r>
            <a:endParaRPr sz="5000">
              <a:solidFill>
                <a:srgbClr val="E8E7E3"/>
              </a:solidFill>
            </a:endParaRPr>
          </a:p>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Break</a:t>
            </a:r>
            <a:endParaRPr b="1" sz="4000">
              <a:solidFill>
                <a:schemeClr val="lt1"/>
              </a:solidFill>
              <a:latin typeface="DM Sans"/>
              <a:ea typeface="DM Sans"/>
              <a:cs typeface="DM Sans"/>
              <a:sym typeface="DM Sans"/>
            </a:endParaRPr>
          </a:p>
        </p:txBody>
      </p:sp>
      <p:sp>
        <p:nvSpPr>
          <p:cNvPr id="591" name="Google Shape;591;p90"/>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000">
                <a:solidFill>
                  <a:schemeClr val="lt1"/>
                </a:solidFill>
                <a:latin typeface="DM Sans"/>
                <a:ea typeface="DM Sans"/>
                <a:cs typeface="DM Sans"/>
                <a:sym typeface="DM Sans"/>
              </a:rPr>
              <a:t>¡10 minutos y volvemos!</a:t>
            </a:r>
            <a:endParaRPr sz="2000">
              <a:solidFill>
                <a:schemeClr val="lt1"/>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9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Caja blanca</a:t>
            </a:r>
            <a:endParaRPr b="1" sz="4000">
              <a:solidFill>
                <a:schemeClr val="dk1"/>
              </a:solidFill>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92"/>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92"/>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Definición</a:t>
            </a:r>
            <a:endParaRPr b="1" sz="3500">
              <a:solidFill>
                <a:schemeClr val="lt1"/>
              </a:solidFill>
              <a:latin typeface="DM Sans"/>
              <a:ea typeface="DM Sans"/>
              <a:cs typeface="DM Sans"/>
              <a:sym typeface="DM Sans"/>
            </a:endParaRPr>
          </a:p>
        </p:txBody>
      </p:sp>
      <p:sp>
        <p:nvSpPr>
          <p:cNvPr id="603" name="Google Shape;603;p92"/>
          <p:cNvSpPr txBox="1"/>
          <p:nvPr/>
        </p:nvSpPr>
        <p:spPr>
          <a:xfrm>
            <a:off x="1204225" y="1303125"/>
            <a:ext cx="6949800" cy="13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También llamadas técnicas estructurales o basadas en la estructura, s</a:t>
            </a:r>
            <a:r>
              <a:rPr b="1" lang="es-419" sz="1350">
                <a:latin typeface="DM Sans"/>
                <a:ea typeface="DM Sans"/>
                <a:cs typeface="DM Sans"/>
                <a:sym typeface="DM Sans"/>
              </a:rPr>
              <a:t>e basan en un análisis de la arquitectura, el diseño detallado, la estructura interna o el código del objeto de prueba</a:t>
            </a:r>
            <a:r>
              <a:rPr lang="es-419" sz="1350">
                <a:latin typeface="DM Sans"/>
                <a:ea typeface="DM Sans"/>
                <a:cs typeface="DM Sans"/>
                <a:sym typeface="DM Sans"/>
              </a:rPr>
              <a:t>. A diferencia de las técnicas de prueba de caja negra, las técnicas de prueba de caja blanca </a:t>
            </a:r>
            <a:r>
              <a:rPr lang="es-419" sz="1350">
                <a:highlight>
                  <a:srgbClr val="EA90FF"/>
                </a:highlight>
                <a:latin typeface="DM Sans"/>
                <a:ea typeface="DM Sans"/>
                <a:cs typeface="DM Sans"/>
                <a:sym typeface="DM Sans"/>
              </a:rPr>
              <a:t>se concentran en la estructura y el procesamiento dentro del objeto de prueba.</a:t>
            </a:r>
            <a:endParaRPr sz="1350">
              <a:highlight>
                <a:srgbClr val="EA90FF"/>
              </a:highlight>
              <a:latin typeface="DM Sans"/>
              <a:ea typeface="DM Sans"/>
              <a:cs typeface="DM Sans"/>
              <a:sym typeface="DM Sans"/>
            </a:endParaRPr>
          </a:p>
        </p:txBody>
      </p:sp>
      <p:sp>
        <p:nvSpPr>
          <p:cNvPr id="604" name="Google Shape;604;p92"/>
          <p:cNvSpPr txBox="1"/>
          <p:nvPr/>
        </p:nvSpPr>
        <p:spPr>
          <a:xfrm>
            <a:off x="2450756" y="2547703"/>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pic>
        <p:nvPicPr>
          <p:cNvPr id="605" name="Google Shape;605;p92"/>
          <p:cNvPicPr preferRelativeResize="0"/>
          <p:nvPr/>
        </p:nvPicPr>
        <p:blipFill rotWithShape="1">
          <a:blip r:embed="rId3">
            <a:alphaModFix/>
          </a:blip>
          <a:srcRect b="6570" l="0" r="0" t="18077"/>
          <a:stretch/>
        </p:blipFill>
        <p:spPr>
          <a:xfrm>
            <a:off x="2456863" y="2651325"/>
            <a:ext cx="4230275" cy="1612450"/>
          </a:xfrm>
          <a:prstGeom prst="rect">
            <a:avLst/>
          </a:prstGeom>
          <a:noFill/>
          <a:ln>
            <a:noFill/>
          </a:ln>
        </p:spPr>
      </p:pic>
      <p:sp>
        <p:nvSpPr>
          <p:cNvPr id="606" name="Google Shape;606;p92"/>
          <p:cNvSpPr txBox="1"/>
          <p:nvPr/>
        </p:nvSpPr>
        <p:spPr>
          <a:xfrm>
            <a:off x="248500" y="4606600"/>
            <a:ext cx="30000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i="0" lang="es-419" sz="1350" u="none" cap="none" strike="noStrike">
                <a:solidFill>
                  <a:srgbClr val="000000"/>
                </a:solidFill>
                <a:latin typeface="DM Sans"/>
                <a:ea typeface="DM Sans"/>
                <a:cs typeface="DM Sans"/>
                <a:sym typeface="DM Sans"/>
              </a:rPr>
              <a:t>Fuente: </a:t>
            </a:r>
            <a:r>
              <a:rPr i="0" lang="es-419" sz="1350" u="sng" cap="none" strike="noStrike">
                <a:solidFill>
                  <a:srgbClr val="0097A7"/>
                </a:solidFill>
                <a:latin typeface="DM Sans"/>
                <a:ea typeface="DM Sans"/>
                <a:cs typeface="DM Sans"/>
                <a:sym typeface="DM Sans"/>
                <a:hlinkClick r:id="rId4">
                  <a:extLst>
                    <a:ext uri="{A12FA001-AC4F-418D-AE19-62706E023703}">
                      <ahyp:hlinkClr val="tx"/>
                    </a:ext>
                  </a:extLst>
                </a:hlinkClick>
              </a:rPr>
              <a:t>Panel.es</a:t>
            </a:r>
            <a:endParaRPr i="0" sz="1350" u="none" cap="none" strike="noStrike">
              <a:solidFill>
                <a:srgbClr val="000000"/>
              </a:solidFill>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9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Características</a:t>
            </a:r>
            <a:endParaRPr b="1" sz="4000">
              <a:solidFill>
                <a:schemeClr val="dk1"/>
              </a:solidFill>
              <a:latin typeface="DM Sans"/>
              <a:ea typeface="DM Sans"/>
              <a:cs typeface="DM Sans"/>
              <a:sym typeface="DM Sans"/>
            </a:endParaRPr>
          </a:p>
        </p:txBody>
      </p:sp>
      <p:sp>
        <p:nvSpPr>
          <p:cNvPr id="612" name="Google Shape;612;p93"/>
          <p:cNvSpPr txBox="1"/>
          <p:nvPr/>
        </p:nvSpPr>
        <p:spPr>
          <a:xfrm>
            <a:off x="473350" y="1752150"/>
            <a:ext cx="7282800" cy="16392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Las condiciones de la prueba, los casos de prueba y los datos de la prueba se deducen del código, la arquitectura, el diseño detallado o cualquier información de la estructura.</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La cobertura se mide en base a los elementos probados dentro de una estructura seleccionada.</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Las especificaciones se utilizan como fuente adicional para determinar el resultado esperado de los casos de prueba.</a:t>
            </a:r>
            <a:endParaRPr sz="1350">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40"/>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lt1"/>
                </a:solidFill>
                <a:latin typeface="DM Sans"/>
                <a:ea typeface="DM Sans"/>
                <a:cs typeface="DM Sans"/>
                <a:sym typeface="DM Sans"/>
              </a:rPr>
              <a:t>Principios del</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testing</a:t>
            </a:r>
            <a:endParaRPr b="1" sz="4000">
              <a:solidFill>
                <a:srgbClr val="EAFF6A"/>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94"/>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Técnicas de prueba de caja blanca</a:t>
            </a:r>
            <a:endParaRPr b="1" sz="4000">
              <a:solidFill>
                <a:schemeClr val="dk1"/>
              </a:solidFill>
              <a:latin typeface="DM Sans"/>
              <a:ea typeface="DM Sans"/>
              <a:cs typeface="DM Sans"/>
              <a:sym typeface="DM Sans"/>
            </a:endParaRPr>
          </a:p>
        </p:txBody>
      </p:sp>
      <p:sp>
        <p:nvSpPr>
          <p:cNvPr id="618" name="Google Shape;618;p94"/>
          <p:cNvSpPr txBox="1"/>
          <p:nvPr/>
        </p:nvSpPr>
        <p:spPr>
          <a:xfrm>
            <a:off x="473350" y="2619600"/>
            <a:ext cx="7282800" cy="8082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Prueba y Cobertura de Sentencia</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Prueba y Cobertura de Decisión</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El valor de la Prueba de Sentencia y Decisión</a:t>
            </a:r>
            <a:endParaRPr sz="1350">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pic>
        <p:nvPicPr>
          <p:cNvPr id="623" name="Google Shape;623;p95"/>
          <p:cNvPicPr preferRelativeResize="0"/>
          <p:nvPr/>
        </p:nvPicPr>
        <p:blipFill rotWithShape="1">
          <a:blip r:embed="rId3">
            <a:alphaModFix/>
          </a:blip>
          <a:srcRect b="3034" l="0" r="0" t="3024"/>
          <a:stretch/>
        </p:blipFill>
        <p:spPr>
          <a:xfrm>
            <a:off x="5712875" y="468275"/>
            <a:ext cx="2923973" cy="4118751"/>
          </a:xfrm>
          <a:prstGeom prst="rect">
            <a:avLst/>
          </a:prstGeom>
          <a:noFill/>
          <a:ln>
            <a:noFill/>
          </a:ln>
        </p:spPr>
      </p:pic>
      <p:sp>
        <p:nvSpPr>
          <p:cNvPr id="624" name="Google Shape;624;p95"/>
          <p:cNvSpPr txBox="1"/>
          <p:nvPr/>
        </p:nvSpPr>
        <p:spPr>
          <a:xfrm>
            <a:off x="457725" y="642425"/>
            <a:ext cx="47301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Prueba y Cobertura de Sentencia</a:t>
            </a:r>
            <a:endParaRPr b="1" sz="4000">
              <a:solidFill>
                <a:schemeClr val="dk1"/>
              </a:solidFill>
              <a:latin typeface="DM Sans"/>
              <a:ea typeface="DM Sans"/>
              <a:cs typeface="DM Sans"/>
              <a:sym typeface="DM Sans"/>
            </a:endParaRPr>
          </a:p>
        </p:txBody>
      </p:sp>
      <p:sp>
        <p:nvSpPr>
          <p:cNvPr id="625" name="Google Shape;625;p95"/>
          <p:cNvSpPr txBox="1"/>
          <p:nvPr/>
        </p:nvSpPr>
        <p:spPr>
          <a:xfrm>
            <a:off x="457725" y="2571750"/>
            <a:ext cx="47301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La prueba de sentencia practica las sentencias ejecutables en el código. </a:t>
            </a:r>
            <a:r>
              <a:rPr b="1" lang="es-419" sz="1350">
                <a:latin typeface="DM Sans"/>
                <a:ea typeface="DM Sans"/>
                <a:cs typeface="DM Sans"/>
                <a:sym typeface="DM Sans"/>
              </a:rPr>
              <a:t>La cobertura se mide como el número de sentencias ejecutadas por las pruebas dividido por el número total de sentencias ejecutables en el objeto de prueba.</a:t>
            </a:r>
            <a:endParaRPr b="1" sz="1350">
              <a:latin typeface="DM Sans"/>
              <a:ea typeface="DM Sans"/>
              <a:cs typeface="DM Sans"/>
              <a:sym typeface="DM Sans"/>
            </a:endParaRPr>
          </a:p>
        </p:txBody>
      </p:sp>
      <p:sp>
        <p:nvSpPr>
          <p:cNvPr id="626" name="Google Shape;626;p95"/>
          <p:cNvSpPr txBox="1"/>
          <p:nvPr/>
        </p:nvSpPr>
        <p:spPr>
          <a:xfrm>
            <a:off x="80250" y="4735800"/>
            <a:ext cx="4881000" cy="40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419" sz="1350">
                <a:latin typeface="DM Sans"/>
                <a:ea typeface="DM Sans"/>
                <a:cs typeface="DM Sans"/>
                <a:sym typeface="DM Sans"/>
              </a:rPr>
              <a:t>Fuente: Foto de </a:t>
            </a:r>
            <a:r>
              <a:rPr lang="es-419" sz="1350" u="sng">
                <a:solidFill>
                  <a:schemeClr val="hlink"/>
                </a:solidFill>
                <a:latin typeface="DM Sans"/>
                <a:ea typeface="DM Sans"/>
                <a:cs typeface="DM Sans"/>
                <a:sym typeface="DM Sans"/>
                <a:hlinkClick r:id="rId4"/>
              </a:rPr>
              <a:t>Pexels.</a:t>
            </a:r>
            <a:endParaRPr sz="1350">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96"/>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2" name="Google Shape;632;p96"/>
          <p:cNvPicPr preferRelativeResize="0"/>
          <p:nvPr/>
        </p:nvPicPr>
        <p:blipFill rotWithShape="1">
          <a:blip r:embed="rId3">
            <a:alphaModFix/>
          </a:blip>
          <a:srcRect b="3034" l="0" r="0" t="3024"/>
          <a:stretch/>
        </p:blipFill>
        <p:spPr>
          <a:xfrm>
            <a:off x="504875" y="468275"/>
            <a:ext cx="2923973" cy="4118751"/>
          </a:xfrm>
          <a:prstGeom prst="rect">
            <a:avLst/>
          </a:prstGeom>
          <a:noFill/>
          <a:ln>
            <a:noFill/>
          </a:ln>
        </p:spPr>
      </p:pic>
      <p:sp>
        <p:nvSpPr>
          <p:cNvPr id="633" name="Google Shape;633;p96"/>
          <p:cNvSpPr txBox="1"/>
          <p:nvPr/>
        </p:nvSpPr>
        <p:spPr>
          <a:xfrm>
            <a:off x="3649500" y="563963"/>
            <a:ext cx="49872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Prueba y Cobertura de Decisión</a:t>
            </a:r>
            <a:endParaRPr b="1" sz="4000">
              <a:solidFill>
                <a:schemeClr val="dk1"/>
              </a:solidFill>
              <a:latin typeface="DM Sans"/>
              <a:ea typeface="DM Sans"/>
              <a:cs typeface="DM Sans"/>
              <a:sym typeface="DM Sans"/>
            </a:endParaRPr>
          </a:p>
        </p:txBody>
      </p:sp>
      <p:sp>
        <p:nvSpPr>
          <p:cNvPr id="634" name="Google Shape;634;p96"/>
          <p:cNvSpPr txBox="1"/>
          <p:nvPr/>
        </p:nvSpPr>
        <p:spPr>
          <a:xfrm>
            <a:off x="3649500" y="2527988"/>
            <a:ext cx="4987200" cy="18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La prueba de decisión </a:t>
            </a:r>
            <a:r>
              <a:rPr b="1" lang="es-419" sz="1350">
                <a:latin typeface="DM Sans"/>
                <a:ea typeface="DM Sans"/>
                <a:cs typeface="DM Sans"/>
                <a:sym typeface="DM Sans"/>
              </a:rPr>
              <a:t>practica las decisiones en el código y prueba el código que se ejecuta basado en los resultados de la decisión.</a:t>
            </a:r>
            <a:r>
              <a:rPr lang="es-419" sz="1350">
                <a:latin typeface="DM Sans"/>
                <a:ea typeface="DM Sans"/>
                <a:cs typeface="DM Sans"/>
                <a:sym typeface="DM Sans"/>
              </a:rPr>
              <a:t> Para ello, siguen los flujos de control que se producen desde un punto de decisión.</a:t>
            </a:r>
            <a:endParaRPr sz="1350">
              <a:latin typeface="DM Sans"/>
              <a:ea typeface="DM Sans"/>
              <a:cs typeface="DM Sans"/>
              <a:sym typeface="DM Sans"/>
            </a:endParaRPr>
          </a:p>
          <a:p>
            <a:pPr indent="0" lvl="0" marL="0" rtl="0" algn="l">
              <a:lnSpc>
                <a:spcPct val="115000"/>
              </a:lnSpc>
              <a:spcBef>
                <a:spcPts val="0"/>
              </a:spcBef>
              <a:spcAft>
                <a:spcPts val="0"/>
              </a:spcAft>
              <a:buNone/>
            </a:pPr>
            <a:r>
              <a:rPr lang="es-419" sz="1350">
                <a:latin typeface="DM Sans"/>
                <a:ea typeface="DM Sans"/>
                <a:cs typeface="DM Sans"/>
                <a:sym typeface="DM Sans"/>
              </a:rPr>
              <a:t>La cobertura se mide como el número de resultados de decisión ejecutados por las pruebas dividido por el número total de resultados de decisión en el objeto de prueba.</a:t>
            </a:r>
            <a:endParaRPr sz="1350">
              <a:latin typeface="DM Sans"/>
              <a:ea typeface="DM Sans"/>
              <a:cs typeface="DM Sans"/>
              <a:sym typeface="DM Sans"/>
            </a:endParaRPr>
          </a:p>
        </p:txBody>
      </p:sp>
      <p:sp>
        <p:nvSpPr>
          <p:cNvPr id="635" name="Google Shape;635;p96"/>
          <p:cNvSpPr txBox="1"/>
          <p:nvPr/>
        </p:nvSpPr>
        <p:spPr>
          <a:xfrm>
            <a:off x="80250" y="4735800"/>
            <a:ext cx="4881000" cy="40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419" sz="1350">
                <a:latin typeface="DM Sans"/>
                <a:ea typeface="DM Sans"/>
                <a:cs typeface="DM Sans"/>
                <a:sym typeface="DM Sans"/>
              </a:rPr>
              <a:t>Fuente: Foto de </a:t>
            </a:r>
            <a:r>
              <a:rPr lang="es-419" sz="1350" u="sng">
                <a:solidFill>
                  <a:schemeClr val="hlink"/>
                </a:solidFill>
                <a:latin typeface="DM Sans"/>
                <a:ea typeface="DM Sans"/>
                <a:cs typeface="DM Sans"/>
                <a:sym typeface="DM Sans"/>
                <a:hlinkClick r:id="rId4"/>
              </a:rPr>
              <a:t>Pexels.</a:t>
            </a:r>
            <a:endParaRPr sz="1350">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pic>
        <p:nvPicPr>
          <p:cNvPr id="640" name="Google Shape;640;p97"/>
          <p:cNvPicPr preferRelativeResize="0"/>
          <p:nvPr/>
        </p:nvPicPr>
        <p:blipFill rotWithShape="1">
          <a:blip r:embed="rId3">
            <a:alphaModFix/>
          </a:blip>
          <a:srcRect b="3034" l="0" r="0" t="3024"/>
          <a:stretch/>
        </p:blipFill>
        <p:spPr>
          <a:xfrm>
            <a:off x="5712875" y="468275"/>
            <a:ext cx="2923973" cy="4118751"/>
          </a:xfrm>
          <a:prstGeom prst="rect">
            <a:avLst/>
          </a:prstGeom>
          <a:noFill/>
          <a:ln>
            <a:noFill/>
          </a:ln>
        </p:spPr>
      </p:pic>
      <p:sp>
        <p:nvSpPr>
          <p:cNvPr id="641" name="Google Shape;641;p97"/>
          <p:cNvSpPr txBox="1"/>
          <p:nvPr/>
        </p:nvSpPr>
        <p:spPr>
          <a:xfrm>
            <a:off x="498550" y="468275"/>
            <a:ext cx="5022600" cy="2401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El Valor de la Prueba de Sentencia y Decisión</a:t>
            </a:r>
            <a:endParaRPr b="1" sz="4000">
              <a:solidFill>
                <a:schemeClr val="dk1"/>
              </a:solidFill>
              <a:latin typeface="DM Sans"/>
              <a:ea typeface="DM Sans"/>
              <a:cs typeface="DM Sans"/>
              <a:sym typeface="DM Sans"/>
            </a:endParaRPr>
          </a:p>
        </p:txBody>
      </p:sp>
      <p:sp>
        <p:nvSpPr>
          <p:cNvPr id="642" name="Google Shape;642;p97"/>
          <p:cNvSpPr txBox="1"/>
          <p:nvPr/>
        </p:nvSpPr>
        <p:spPr>
          <a:xfrm>
            <a:off x="498550" y="2688900"/>
            <a:ext cx="4730100" cy="206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Una cobertura del 100% de sentencia, se asegura de que todas las sentencias ejecutables del código se han probado al menos una vez.</a:t>
            </a:r>
            <a:endParaRPr sz="1350">
              <a:latin typeface="DM Sans"/>
              <a:ea typeface="DM Sans"/>
              <a:cs typeface="DM Sans"/>
              <a:sym typeface="DM Sans"/>
            </a:endParaRPr>
          </a:p>
          <a:p>
            <a:pPr indent="0" lvl="0" marL="0" rtl="0" algn="l">
              <a:lnSpc>
                <a:spcPct val="115000"/>
              </a:lnSpc>
              <a:spcBef>
                <a:spcPts val="0"/>
              </a:spcBef>
              <a:spcAft>
                <a:spcPts val="0"/>
              </a:spcAft>
              <a:buNone/>
            </a:pPr>
            <a:r>
              <a:rPr b="1" lang="es-419" sz="1350">
                <a:latin typeface="DM Sans"/>
                <a:ea typeface="DM Sans"/>
                <a:cs typeface="DM Sans"/>
                <a:sym typeface="DM Sans"/>
              </a:rPr>
              <a:t>En una cobertura del 100% de decisión, se ejecutan todos los resultados de decisión, lo que incluye probar el resultado verdadero y también el resultado falso.</a:t>
            </a:r>
            <a:endParaRPr b="1" sz="1350">
              <a:latin typeface="DM Sans"/>
              <a:ea typeface="DM Sans"/>
              <a:cs typeface="DM Sans"/>
              <a:sym typeface="DM Sans"/>
            </a:endParaRPr>
          </a:p>
          <a:p>
            <a:pPr indent="0" lvl="0" marL="0" rtl="0" algn="l">
              <a:lnSpc>
                <a:spcPct val="115000"/>
              </a:lnSpc>
              <a:spcBef>
                <a:spcPts val="0"/>
              </a:spcBef>
              <a:spcAft>
                <a:spcPts val="0"/>
              </a:spcAft>
              <a:buNone/>
            </a:pPr>
            <a:r>
              <a:rPr lang="es-419" sz="1350">
                <a:latin typeface="DM Sans"/>
                <a:ea typeface="DM Sans"/>
                <a:cs typeface="DM Sans"/>
                <a:sym typeface="DM Sans"/>
              </a:rPr>
              <a:t>Una cobertura del 100% de decisión garantiza una cobertura del 100% de sentencia.</a:t>
            </a:r>
            <a:endParaRPr sz="1350">
              <a:latin typeface="DM Sans"/>
              <a:ea typeface="DM Sans"/>
              <a:cs typeface="DM Sans"/>
              <a:sym typeface="DM Sans"/>
            </a:endParaRPr>
          </a:p>
        </p:txBody>
      </p:sp>
      <p:sp>
        <p:nvSpPr>
          <p:cNvPr id="643" name="Google Shape;643;p97"/>
          <p:cNvSpPr txBox="1"/>
          <p:nvPr/>
        </p:nvSpPr>
        <p:spPr>
          <a:xfrm>
            <a:off x="80250" y="4735800"/>
            <a:ext cx="4881000" cy="40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419" sz="1350">
                <a:latin typeface="DM Sans"/>
                <a:ea typeface="DM Sans"/>
                <a:cs typeface="DM Sans"/>
                <a:sym typeface="DM Sans"/>
              </a:rPr>
              <a:t>Fuente: Foto de </a:t>
            </a:r>
            <a:r>
              <a:rPr lang="es-419" sz="1350" u="sng">
                <a:solidFill>
                  <a:schemeClr val="hlink"/>
                </a:solidFill>
                <a:latin typeface="DM Sans"/>
                <a:ea typeface="DM Sans"/>
                <a:cs typeface="DM Sans"/>
                <a:sym typeface="DM Sans"/>
                <a:hlinkClick r:id="rId4"/>
              </a:rPr>
              <a:t>Pexels.</a:t>
            </a:r>
            <a:endParaRPr sz="1350">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grpSp>
        <p:nvGrpSpPr>
          <p:cNvPr id="648" name="Google Shape;648;p98"/>
          <p:cNvGrpSpPr/>
          <p:nvPr/>
        </p:nvGrpSpPr>
        <p:grpSpPr>
          <a:xfrm>
            <a:off x="473370" y="619431"/>
            <a:ext cx="738905" cy="738905"/>
            <a:chOff x="575612" y="1950748"/>
            <a:chExt cx="431100" cy="431100"/>
          </a:xfrm>
        </p:grpSpPr>
        <p:sp>
          <p:nvSpPr>
            <p:cNvPr id="649" name="Google Shape;649;p98"/>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0" name="Google Shape;650;p98"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651" name="Google Shape;651;p98"/>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652" name="Google Shape;652;p98"/>
          <p:cNvSpPr txBox="1"/>
          <p:nvPr/>
        </p:nvSpPr>
        <p:spPr>
          <a:xfrm>
            <a:off x="473350" y="1626100"/>
            <a:ext cx="7169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500">
                <a:solidFill>
                  <a:srgbClr val="B7B7B7"/>
                </a:solidFill>
                <a:latin typeface="DM Sans"/>
                <a:ea typeface="DM Sans"/>
                <a:cs typeface="DM Sans"/>
                <a:sym typeface="DM Sans"/>
              </a:rPr>
              <a:t>¿Cuáles son las principales diferencias de las técnicas de  caja negra y  caja blanca?</a:t>
            </a:r>
            <a:r>
              <a:rPr b="1" lang="es-419" sz="2500">
                <a:solidFill>
                  <a:srgbClr val="B7B7B7"/>
                </a:solidFill>
                <a:latin typeface="Helvetica Neue"/>
                <a:ea typeface="Helvetica Neue"/>
                <a:cs typeface="Helvetica Neue"/>
                <a:sym typeface="Helvetica Neue"/>
              </a:rPr>
              <a:t> </a:t>
            </a:r>
            <a:endParaRPr b="1" sz="2500">
              <a:solidFill>
                <a:srgbClr val="B7B7B7"/>
              </a:solidFill>
              <a:latin typeface="Helvetica Neue"/>
              <a:ea typeface="Helvetica Neue"/>
              <a:cs typeface="Helvetica Neue"/>
              <a:sym typeface="Helvetica Neue"/>
            </a:endParaRPr>
          </a:p>
        </p:txBody>
      </p:sp>
      <p:sp>
        <p:nvSpPr>
          <p:cNvPr id="653" name="Google Shape;653;p98"/>
          <p:cNvSpPr txBox="1"/>
          <p:nvPr/>
        </p:nvSpPr>
        <p:spPr>
          <a:xfrm>
            <a:off x="473350" y="3279175"/>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000">
                <a:solidFill>
                  <a:srgbClr val="83AEFB"/>
                </a:solidFill>
                <a:latin typeface="DM Sans"/>
                <a:ea typeface="DM Sans"/>
                <a:cs typeface="DM Sans"/>
                <a:sym typeface="DM Sans"/>
              </a:rPr>
              <a:t>Contesta la pregunta en el chat</a:t>
            </a:r>
            <a:endParaRPr sz="2000">
              <a:solidFill>
                <a:srgbClr val="83AEFB"/>
              </a:solidFill>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99"/>
          <p:cNvSpPr txBox="1"/>
          <p:nvPr/>
        </p:nvSpPr>
        <p:spPr>
          <a:xfrm>
            <a:off x="1461300" y="294950"/>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Caja Blanca / Caja Negra</a:t>
            </a:r>
            <a:endParaRPr b="1" sz="3500">
              <a:solidFill>
                <a:schemeClr val="lt1"/>
              </a:solidFill>
              <a:latin typeface="DM Sans"/>
              <a:ea typeface="DM Sans"/>
              <a:cs typeface="DM Sans"/>
              <a:sym typeface="DM Sans"/>
            </a:endParaRPr>
          </a:p>
        </p:txBody>
      </p:sp>
      <p:pic>
        <p:nvPicPr>
          <p:cNvPr id="659" name="Google Shape;659;p99"/>
          <p:cNvPicPr preferRelativeResize="0"/>
          <p:nvPr/>
        </p:nvPicPr>
        <p:blipFill rotWithShape="1">
          <a:blip r:embed="rId3">
            <a:alphaModFix/>
          </a:blip>
          <a:srcRect b="0" l="0" r="0" t="0"/>
          <a:stretch/>
        </p:blipFill>
        <p:spPr>
          <a:xfrm>
            <a:off x="1790638" y="1142538"/>
            <a:ext cx="5562727" cy="3317325"/>
          </a:xfrm>
          <a:prstGeom prst="rect">
            <a:avLst/>
          </a:prstGeom>
          <a:noFill/>
          <a:ln>
            <a:noFill/>
          </a:ln>
        </p:spPr>
      </p:pic>
      <p:sp>
        <p:nvSpPr>
          <p:cNvPr id="660" name="Google Shape;660;p99"/>
          <p:cNvSpPr txBox="1"/>
          <p:nvPr/>
        </p:nvSpPr>
        <p:spPr>
          <a:xfrm>
            <a:off x="336775" y="4592400"/>
            <a:ext cx="58782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Fuente: </a:t>
            </a:r>
            <a:r>
              <a:rPr lang="es-419" sz="1350" u="sng">
                <a:solidFill>
                  <a:schemeClr val="hlink"/>
                </a:solidFill>
                <a:latin typeface="DM Sans"/>
                <a:ea typeface="DM Sans"/>
                <a:cs typeface="DM Sans"/>
                <a:sym typeface="DM Sans"/>
                <a:hlinkClick r:id="rId4"/>
              </a:rPr>
              <a:t>Link</a:t>
            </a:r>
            <a:endParaRPr sz="1350">
              <a:latin typeface="DM Sans"/>
              <a:ea typeface="DM Sans"/>
              <a:cs typeface="DM Sans"/>
              <a:sym typeface="DM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100"/>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Basadas en la experiencia</a:t>
            </a:r>
            <a:endParaRPr b="1" sz="4000">
              <a:solidFill>
                <a:schemeClr val="dk1"/>
              </a:solidFill>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10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Definición</a:t>
            </a:r>
            <a:endParaRPr b="1" sz="4000">
              <a:solidFill>
                <a:schemeClr val="dk1"/>
              </a:solidFill>
              <a:latin typeface="DM Sans"/>
              <a:ea typeface="DM Sans"/>
              <a:cs typeface="DM Sans"/>
              <a:sym typeface="DM Sans"/>
            </a:endParaRPr>
          </a:p>
        </p:txBody>
      </p:sp>
      <p:sp>
        <p:nvSpPr>
          <p:cNvPr id="671" name="Google Shape;671;p101"/>
          <p:cNvSpPr txBox="1"/>
          <p:nvPr/>
        </p:nvSpPr>
        <p:spPr>
          <a:xfrm>
            <a:off x="473350" y="1908175"/>
            <a:ext cx="65787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Las técnicas de prueba basadas en la experiencia </a:t>
            </a:r>
            <a:r>
              <a:rPr lang="es-419" sz="1350">
                <a:highlight>
                  <a:srgbClr val="EA90FF"/>
                </a:highlight>
                <a:latin typeface="DM Sans"/>
                <a:ea typeface="DM Sans"/>
                <a:cs typeface="DM Sans"/>
                <a:sym typeface="DM Sans"/>
              </a:rPr>
              <a:t>aprovechan la experiencia de desarrolladores, probadores y usuarios para diseñar, implementar y ejecutar pruebas</a:t>
            </a:r>
            <a:r>
              <a:rPr lang="es-419" sz="1350">
                <a:latin typeface="DM Sans"/>
                <a:ea typeface="DM Sans"/>
                <a:cs typeface="DM Sans"/>
                <a:sym typeface="DM Sans"/>
              </a:rPr>
              <a:t>. A menudo, estas técnicas se combinan con técnicas de prueba de caja negra y caja blanca.</a:t>
            </a:r>
            <a:endParaRPr sz="1350">
              <a:latin typeface="DM Sans"/>
              <a:ea typeface="DM Sans"/>
              <a:cs typeface="DM Sans"/>
              <a:sym typeface="DM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10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Características</a:t>
            </a:r>
            <a:endParaRPr b="1" sz="4000">
              <a:solidFill>
                <a:schemeClr val="dk1"/>
              </a:solidFill>
              <a:latin typeface="DM Sans"/>
              <a:ea typeface="DM Sans"/>
              <a:cs typeface="DM Sans"/>
              <a:sym typeface="DM Sans"/>
            </a:endParaRPr>
          </a:p>
        </p:txBody>
      </p:sp>
      <p:sp>
        <p:nvSpPr>
          <p:cNvPr id="677" name="Google Shape;677;p102"/>
          <p:cNvSpPr txBox="1"/>
          <p:nvPr/>
        </p:nvSpPr>
        <p:spPr>
          <a:xfrm>
            <a:off x="473350" y="1908175"/>
            <a:ext cx="3834600" cy="18264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Las condiciones de prueba, los casos de prueba y los datos de prueba se deducen de una base de prueba que puede incluir el conocimiento y la experiencia de probadores, desarrolladores, usuarios y otros implicados.</a:t>
            </a:r>
            <a:endParaRPr sz="1350">
              <a:latin typeface="DM Sans"/>
              <a:ea typeface="DM Sans"/>
              <a:cs typeface="DM Sans"/>
              <a:sym typeface="DM Sans"/>
            </a:endParaRPr>
          </a:p>
        </p:txBody>
      </p:sp>
      <p:sp>
        <p:nvSpPr>
          <p:cNvPr id="678" name="Google Shape;678;p102"/>
          <p:cNvSpPr txBox="1"/>
          <p:nvPr/>
        </p:nvSpPr>
        <p:spPr>
          <a:xfrm>
            <a:off x="4527575" y="1908175"/>
            <a:ext cx="3834600" cy="11094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Este conocimiento y experiencia incluye el uso esperado del software, su entorno, los posibles defectos y la distribución de dichos defectos.</a:t>
            </a:r>
            <a:endParaRPr sz="1350">
              <a:latin typeface="DM Sans"/>
              <a:ea typeface="DM Sans"/>
              <a:cs typeface="DM Sans"/>
              <a:sym typeface="DM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103"/>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Técnicas de prueba basadas en la experiencia</a:t>
            </a:r>
            <a:endParaRPr b="1" sz="4000">
              <a:solidFill>
                <a:schemeClr val="dk1"/>
              </a:solidFill>
              <a:latin typeface="DM Sans"/>
              <a:ea typeface="DM Sans"/>
              <a:cs typeface="DM Sans"/>
              <a:sym typeface="DM Sans"/>
            </a:endParaRPr>
          </a:p>
        </p:txBody>
      </p:sp>
      <p:sp>
        <p:nvSpPr>
          <p:cNvPr id="684" name="Google Shape;684;p103"/>
          <p:cNvSpPr txBox="1"/>
          <p:nvPr/>
        </p:nvSpPr>
        <p:spPr>
          <a:xfrm>
            <a:off x="473350" y="2295975"/>
            <a:ext cx="3834600" cy="11094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Predicción de Errores.</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Prueba Exploratoria.</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Prueba Basada en Listas de Comprobación.</a:t>
            </a:r>
            <a:endParaRPr sz="1350">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5" name="Shape 185"/>
        <p:cNvGrpSpPr/>
        <p:nvPr/>
      </p:nvGrpSpPr>
      <p:grpSpPr>
        <a:xfrm>
          <a:off x="0" y="0"/>
          <a:ext cx="0" cy="0"/>
          <a:chOff x="0" y="0"/>
          <a:chExt cx="0" cy="0"/>
        </a:xfrm>
      </p:grpSpPr>
      <p:sp>
        <p:nvSpPr>
          <p:cNvPr id="186" name="Google Shape;186;p4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Las máximas del Testing</a:t>
            </a:r>
            <a:endParaRPr b="1" sz="4000">
              <a:solidFill>
                <a:schemeClr val="dk1"/>
              </a:solidFill>
              <a:latin typeface="DM Sans"/>
              <a:ea typeface="DM Sans"/>
              <a:cs typeface="DM Sans"/>
              <a:sym typeface="DM Sans"/>
            </a:endParaRPr>
          </a:p>
        </p:txBody>
      </p:sp>
      <p:sp>
        <p:nvSpPr>
          <p:cNvPr id="187" name="Google Shape;187;p41"/>
          <p:cNvSpPr txBox="1"/>
          <p:nvPr/>
        </p:nvSpPr>
        <p:spPr>
          <a:xfrm>
            <a:off x="473350" y="1908175"/>
            <a:ext cx="3834600" cy="87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Podés encontrar las 7 máximas del testing en la siguiente presentación de genially.</a:t>
            </a:r>
            <a:endParaRPr sz="1350">
              <a:latin typeface="DM Sans"/>
              <a:ea typeface="DM Sans"/>
              <a:cs typeface="DM Sans"/>
              <a:sym typeface="DM Sans"/>
            </a:endParaRPr>
          </a:p>
          <a:p>
            <a:pPr indent="0" lvl="0" marL="0" rtl="0" algn="l">
              <a:lnSpc>
                <a:spcPct val="115000"/>
              </a:lnSpc>
              <a:spcBef>
                <a:spcPts val="0"/>
              </a:spcBef>
              <a:spcAft>
                <a:spcPts val="0"/>
              </a:spcAft>
              <a:buNone/>
            </a:pPr>
            <a:r>
              <a:rPr lang="es-419" sz="1350">
                <a:latin typeface="DM Sans"/>
                <a:ea typeface="DM Sans"/>
                <a:cs typeface="DM Sans"/>
                <a:sym typeface="DM Sans"/>
              </a:rPr>
              <a:t>Haz click en el siguiente </a:t>
            </a:r>
            <a:r>
              <a:rPr lang="es-419" sz="1350" u="sng">
                <a:solidFill>
                  <a:schemeClr val="hlink"/>
                </a:solidFill>
                <a:latin typeface="DM Sans"/>
                <a:ea typeface="DM Sans"/>
                <a:cs typeface="DM Sans"/>
                <a:sym typeface="DM Sans"/>
                <a:hlinkClick r:id="rId3"/>
              </a:rPr>
              <a:t>link</a:t>
            </a:r>
            <a:endParaRPr sz="1350">
              <a:latin typeface="DM Sans"/>
              <a:ea typeface="DM Sans"/>
              <a:cs typeface="DM Sans"/>
              <a:sym typeface="DM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104"/>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0" name="Google Shape;690;p104"/>
          <p:cNvPicPr preferRelativeResize="0"/>
          <p:nvPr/>
        </p:nvPicPr>
        <p:blipFill rotWithShape="1">
          <a:blip r:embed="rId3">
            <a:alphaModFix/>
          </a:blip>
          <a:srcRect b="-60723" l="1105" r="1105" t="-46101"/>
          <a:stretch/>
        </p:blipFill>
        <p:spPr>
          <a:xfrm>
            <a:off x="504875" y="468275"/>
            <a:ext cx="2923973" cy="4118750"/>
          </a:xfrm>
          <a:prstGeom prst="rect">
            <a:avLst/>
          </a:prstGeom>
          <a:noFill/>
          <a:ln>
            <a:noFill/>
          </a:ln>
        </p:spPr>
      </p:pic>
      <p:sp>
        <p:nvSpPr>
          <p:cNvPr id="691" name="Google Shape;691;p104"/>
          <p:cNvSpPr txBox="1"/>
          <p:nvPr/>
        </p:nvSpPr>
        <p:spPr>
          <a:xfrm>
            <a:off x="3649500" y="918613"/>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Predicción de Errores</a:t>
            </a:r>
            <a:endParaRPr b="1" sz="4000">
              <a:solidFill>
                <a:schemeClr val="dk1"/>
              </a:solidFill>
              <a:latin typeface="DM Sans"/>
              <a:ea typeface="DM Sans"/>
              <a:cs typeface="DM Sans"/>
              <a:sym typeface="DM Sans"/>
            </a:endParaRPr>
          </a:p>
        </p:txBody>
      </p:sp>
      <p:sp>
        <p:nvSpPr>
          <p:cNvPr id="692" name="Google Shape;692;p104"/>
          <p:cNvSpPr txBox="1"/>
          <p:nvPr/>
        </p:nvSpPr>
        <p:spPr>
          <a:xfrm>
            <a:off x="3649500" y="2211613"/>
            <a:ext cx="4987200" cy="18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Es una técnica utilizada para </a:t>
            </a:r>
            <a:r>
              <a:rPr b="1" lang="es-419" sz="1350">
                <a:latin typeface="DM Sans"/>
                <a:ea typeface="DM Sans"/>
                <a:cs typeface="DM Sans"/>
                <a:sym typeface="DM Sans"/>
              </a:rPr>
              <a:t>anticipar la ocurrencia de equivocaciones, defectos y fallos,</a:t>
            </a:r>
            <a:r>
              <a:rPr lang="es-419" sz="1350">
                <a:latin typeface="DM Sans"/>
                <a:ea typeface="DM Sans"/>
                <a:cs typeface="DM Sans"/>
                <a:sym typeface="DM Sans"/>
              </a:rPr>
              <a:t> basada en el conocimiento del probador, incluido:</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Cómo ha funcionado la aplicación en el pasado.</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Qué tipo de equivocaciones tienden a cometer los desarrolladores.</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Fallos que se han producido en otras aplicaciones.</a:t>
            </a:r>
            <a:endParaRPr sz="1350">
              <a:latin typeface="DM Sans"/>
              <a:ea typeface="DM Sans"/>
              <a:cs typeface="DM Sans"/>
              <a:sym typeface="DM Sans"/>
            </a:endParaRPr>
          </a:p>
        </p:txBody>
      </p:sp>
      <p:sp>
        <p:nvSpPr>
          <p:cNvPr id="693" name="Google Shape;693;p104"/>
          <p:cNvSpPr txBox="1"/>
          <p:nvPr/>
        </p:nvSpPr>
        <p:spPr>
          <a:xfrm>
            <a:off x="80250" y="4735800"/>
            <a:ext cx="4881000" cy="40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419" sz="1350">
                <a:latin typeface="DM Sans"/>
                <a:ea typeface="DM Sans"/>
                <a:cs typeface="DM Sans"/>
                <a:sym typeface="DM Sans"/>
              </a:rPr>
              <a:t>Fuente: Foto de </a:t>
            </a:r>
            <a:r>
              <a:rPr lang="es-419" sz="1350" u="sng">
                <a:solidFill>
                  <a:schemeClr val="hlink"/>
                </a:solidFill>
                <a:latin typeface="DM Sans"/>
                <a:ea typeface="DM Sans"/>
                <a:cs typeface="DM Sans"/>
                <a:sym typeface="DM Sans"/>
                <a:hlinkClick r:id="rId4"/>
              </a:rPr>
              <a:t>Pexels.</a:t>
            </a:r>
            <a:endParaRPr sz="1350">
              <a:latin typeface="DM Sans"/>
              <a:ea typeface="DM Sans"/>
              <a:cs typeface="DM Sans"/>
              <a:sym typeface="DM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105"/>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05"/>
          <p:cNvSpPr txBox="1"/>
          <p:nvPr/>
        </p:nvSpPr>
        <p:spPr>
          <a:xfrm>
            <a:off x="1219740" y="2264828"/>
            <a:ext cx="14943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sp>
        <p:nvSpPr>
          <p:cNvPr id="700" name="Google Shape;700;p105"/>
          <p:cNvSpPr txBox="1"/>
          <p:nvPr/>
        </p:nvSpPr>
        <p:spPr>
          <a:xfrm>
            <a:off x="3649500" y="614988"/>
            <a:ext cx="49872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Prueba Basada en Listas de Comprobación</a:t>
            </a:r>
            <a:endParaRPr b="1" sz="4000">
              <a:solidFill>
                <a:schemeClr val="dk1"/>
              </a:solidFill>
              <a:latin typeface="DM Sans"/>
              <a:ea typeface="DM Sans"/>
              <a:cs typeface="DM Sans"/>
              <a:sym typeface="DM Sans"/>
            </a:endParaRPr>
          </a:p>
        </p:txBody>
      </p:sp>
      <p:sp>
        <p:nvSpPr>
          <p:cNvPr id="701" name="Google Shape;701;p105"/>
          <p:cNvSpPr txBox="1"/>
          <p:nvPr/>
        </p:nvSpPr>
        <p:spPr>
          <a:xfrm>
            <a:off x="3649500" y="2462088"/>
            <a:ext cx="4987200" cy="206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En la prueba basada en listas de comprobación</a:t>
            </a:r>
            <a:r>
              <a:rPr b="1" lang="es-419" sz="1350">
                <a:latin typeface="DM Sans"/>
                <a:ea typeface="DM Sans"/>
                <a:cs typeface="DM Sans"/>
                <a:sym typeface="DM Sans"/>
              </a:rPr>
              <a:t>, los probadores diseñan, implementan y ejecutan pruebas para cubrir las condiciones de prueba que se encuentran en una lista de comprobación. </a:t>
            </a:r>
            <a:endParaRPr b="1" sz="1350">
              <a:latin typeface="DM Sans"/>
              <a:ea typeface="DM Sans"/>
              <a:cs typeface="DM Sans"/>
              <a:sym typeface="DM Sans"/>
            </a:endParaRPr>
          </a:p>
          <a:p>
            <a:pPr indent="0" lvl="0" marL="0" rtl="0" algn="l">
              <a:lnSpc>
                <a:spcPct val="115000"/>
              </a:lnSpc>
              <a:spcBef>
                <a:spcPts val="0"/>
              </a:spcBef>
              <a:spcAft>
                <a:spcPts val="0"/>
              </a:spcAft>
              <a:buNone/>
            </a:pPr>
            <a:r>
              <a:rPr lang="es-419" sz="1350">
                <a:latin typeface="DM Sans"/>
                <a:ea typeface="DM Sans"/>
                <a:cs typeface="DM Sans"/>
                <a:sym typeface="DM Sans"/>
              </a:rPr>
              <a:t>Estas listas de comprobación pueden elaborarse basándose en la experiencia, el conocimiento de lo que es importante para el usuario o la comprensión de por qué y cómo falla el software.</a:t>
            </a:r>
            <a:endParaRPr sz="1350">
              <a:latin typeface="DM Sans"/>
              <a:ea typeface="DM Sans"/>
              <a:cs typeface="DM Sans"/>
              <a:sym typeface="DM Sans"/>
            </a:endParaRPr>
          </a:p>
        </p:txBody>
      </p:sp>
      <p:pic>
        <p:nvPicPr>
          <p:cNvPr id="702" name="Google Shape;702;p105"/>
          <p:cNvPicPr preferRelativeResize="0"/>
          <p:nvPr/>
        </p:nvPicPr>
        <p:blipFill rotWithShape="1">
          <a:blip r:embed="rId3">
            <a:alphaModFix/>
          </a:blip>
          <a:srcRect b="-60723" l="1105" r="1105" t="-46101"/>
          <a:stretch/>
        </p:blipFill>
        <p:spPr>
          <a:xfrm>
            <a:off x="504875" y="468275"/>
            <a:ext cx="2923973" cy="4118750"/>
          </a:xfrm>
          <a:prstGeom prst="rect">
            <a:avLst/>
          </a:prstGeom>
          <a:noFill/>
          <a:ln>
            <a:noFill/>
          </a:ln>
        </p:spPr>
      </p:pic>
      <p:sp>
        <p:nvSpPr>
          <p:cNvPr id="703" name="Google Shape;703;p105"/>
          <p:cNvSpPr txBox="1"/>
          <p:nvPr/>
        </p:nvSpPr>
        <p:spPr>
          <a:xfrm>
            <a:off x="80250" y="4735800"/>
            <a:ext cx="4881000" cy="40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419" sz="1350">
                <a:latin typeface="DM Sans"/>
                <a:ea typeface="DM Sans"/>
                <a:cs typeface="DM Sans"/>
                <a:sym typeface="DM Sans"/>
              </a:rPr>
              <a:t>Fuente: Foto de </a:t>
            </a:r>
            <a:r>
              <a:rPr lang="es-419" sz="1350" u="sng">
                <a:solidFill>
                  <a:schemeClr val="hlink"/>
                </a:solidFill>
                <a:latin typeface="DM Sans"/>
                <a:ea typeface="DM Sans"/>
                <a:cs typeface="DM Sans"/>
                <a:sym typeface="DM Sans"/>
                <a:hlinkClick r:id="rId4"/>
              </a:rPr>
              <a:t>Pexels.</a:t>
            </a:r>
            <a:endParaRPr sz="1350">
              <a:latin typeface="DM Sans"/>
              <a:ea typeface="DM Sans"/>
              <a:cs typeface="DM Sans"/>
              <a:sym typeface="DM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106"/>
          <p:cNvSpPr txBox="1"/>
          <p:nvPr/>
        </p:nvSpPr>
        <p:spPr>
          <a:xfrm>
            <a:off x="457725" y="652625"/>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Prueba Exploratoria</a:t>
            </a:r>
            <a:endParaRPr b="1" sz="4000">
              <a:solidFill>
                <a:schemeClr val="dk1"/>
              </a:solidFill>
              <a:latin typeface="DM Sans"/>
              <a:ea typeface="DM Sans"/>
              <a:cs typeface="DM Sans"/>
              <a:sym typeface="DM Sans"/>
            </a:endParaRPr>
          </a:p>
        </p:txBody>
      </p:sp>
      <p:sp>
        <p:nvSpPr>
          <p:cNvPr id="709" name="Google Shape;709;p106"/>
          <p:cNvSpPr txBox="1"/>
          <p:nvPr/>
        </p:nvSpPr>
        <p:spPr>
          <a:xfrm>
            <a:off x="457725" y="2211625"/>
            <a:ext cx="4730100" cy="206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419" sz="1350">
                <a:latin typeface="DM Sans"/>
                <a:ea typeface="DM Sans"/>
                <a:cs typeface="DM Sans"/>
                <a:sym typeface="DM Sans"/>
              </a:rPr>
              <a:t>Se diseñan, ejecutan, registran y evalúan de forma dinámica pruebas informales durante la ejecución de la prueba. </a:t>
            </a:r>
            <a:r>
              <a:rPr lang="es-419" sz="1350">
                <a:latin typeface="DM Sans"/>
                <a:ea typeface="DM Sans"/>
                <a:cs typeface="DM Sans"/>
                <a:sym typeface="DM Sans"/>
              </a:rPr>
              <a:t>Los resultados de la prueba se utilizan para aprender más sobre el componente o sistema, y para crear pruebas para las áreas que pueden necesitar ser probadas con mayor intensidad.</a:t>
            </a:r>
            <a:endParaRPr sz="1350">
              <a:latin typeface="DM Sans"/>
              <a:ea typeface="DM Sans"/>
              <a:cs typeface="DM Sans"/>
              <a:sym typeface="DM Sans"/>
            </a:endParaRPr>
          </a:p>
          <a:p>
            <a:pPr indent="0" lvl="0" marL="0" rtl="0" algn="l">
              <a:lnSpc>
                <a:spcPct val="115000"/>
              </a:lnSpc>
              <a:spcBef>
                <a:spcPts val="0"/>
              </a:spcBef>
              <a:spcAft>
                <a:spcPts val="0"/>
              </a:spcAft>
              <a:buNone/>
            </a:pPr>
            <a:r>
              <a:rPr lang="es-419" sz="1350">
                <a:latin typeface="DM Sans"/>
                <a:ea typeface="DM Sans"/>
                <a:cs typeface="DM Sans"/>
                <a:sym typeface="DM Sans"/>
              </a:rPr>
              <a:t>Esta prueba es más útil cuando las especificaciones son escasas o inadecuadas.</a:t>
            </a:r>
            <a:endParaRPr sz="1350">
              <a:latin typeface="DM Sans"/>
              <a:ea typeface="DM Sans"/>
              <a:cs typeface="DM Sans"/>
              <a:sym typeface="DM Sans"/>
            </a:endParaRPr>
          </a:p>
        </p:txBody>
      </p:sp>
      <p:sp>
        <p:nvSpPr>
          <p:cNvPr id="710" name="Google Shape;710;p106"/>
          <p:cNvSpPr txBox="1"/>
          <p:nvPr/>
        </p:nvSpPr>
        <p:spPr>
          <a:xfrm>
            <a:off x="6427740" y="2264828"/>
            <a:ext cx="14943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419"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pic>
        <p:nvPicPr>
          <p:cNvPr id="711" name="Google Shape;711;p106"/>
          <p:cNvPicPr preferRelativeResize="0"/>
          <p:nvPr/>
        </p:nvPicPr>
        <p:blipFill rotWithShape="1">
          <a:blip r:embed="rId3">
            <a:alphaModFix/>
          </a:blip>
          <a:srcRect b="-60723" l="1105" r="1105" t="-46101"/>
          <a:stretch/>
        </p:blipFill>
        <p:spPr>
          <a:xfrm>
            <a:off x="5712913" y="468275"/>
            <a:ext cx="2923973" cy="4118750"/>
          </a:xfrm>
          <a:prstGeom prst="rect">
            <a:avLst/>
          </a:prstGeom>
          <a:noFill/>
          <a:ln>
            <a:noFill/>
          </a:ln>
        </p:spPr>
      </p:pic>
      <p:sp>
        <p:nvSpPr>
          <p:cNvPr id="712" name="Google Shape;712;p106"/>
          <p:cNvSpPr txBox="1"/>
          <p:nvPr/>
        </p:nvSpPr>
        <p:spPr>
          <a:xfrm>
            <a:off x="80250" y="4735800"/>
            <a:ext cx="4881000" cy="40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419" sz="1350">
                <a:latin typeface="DM Sans"/>
                <a:ea typeface="DM Sans"/>
                <a:cs typeface="DM Sans"/>
                <a:sym typeface="DM Sans"/>
              </a:rPr>
              <a:t>Fuente: Foto de </a:t>
            </a:r>
            <a:r>
              <a:rPr lang="es-419" sz="1350" u="sng">
                <a:solidFill>
                  <a:schemeClr val="hlink"/>
                </a:solidFill>
                <a:latin typeface="DM Sans"/>
                <a:ea typeface="DM Sans"/>
                <a:cs typeface="DM Sans"/>
                <a:sym typeface="DM Sans"/>
                <a:hlinkClick r:id="rId4"/>
              </a:rPr>
              <a:t>Pexels.</a:t>
            </a:r>
            <a:endParaRPr sz="1350">
              <a:latin typeface="DM Sans"/>
              <a:ea typeface="DM Sans"/>
              <a:cs typeface="DM Sans"/>
              <a:sym typeface="DM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07"/>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718" name="Google Shape;718;p107"/>
          <p:cNvSpPr txBox="1"/>
          <p:nvPr/>
        </p:nvSpPr>
        <p:spPr>
          <a:xfrm>
            <a:off x="473350" y="1626100"/>
            <a:ext cx="7169400" cy="287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500">
                <a:solidFill>
                  <a:srgbClr val="B7B7B7"/>
                </a:solidFill>
                <a:latin typeface="DM Sans"/>
                <a:ea typeface="DM Sans"/>
                <a:cs typeface="DM Sans"/>
                <a:sym typeface="DM Sans"/>
              </a:rPr>
              <a:t>A continuación veremos un pequeño ejemplo de pruebas exploratorias.</a:t>
            </a:r>
            <a:endParaRPr sz="2500">
              <a:solidFill>
                <a:srgbClr val="B7B7B7"/>
              </a:solidFill>
              <a:latin typeface="DM Sans"/>
              <a:ea typeface="DM Sans"/>
              <a:cs typeface="DM Sans"/>
              <a:sym typeface="DM Sans"/>
            </a:endParaRPr>
          </a:p>
          <a:p>
            <a:pPr indent="0" lvl="0" marL="0" rtl="0" algn="l">
              <a:spcBef>
                <a:spcPts val="0"/>
              </a:spcBef>
              <a:spcAft>
                <a:spcPts val="0"/>
              </a:spcAft>
              <a:buNone/>
            </a:pPr>
            <a:r>
              <a:rPr lang="es-419" sz="2500">
                <a:solidFill>
                  <a:srgbClr val="B7B7B7"/>
                </a:solidFill>
                <a:latin typeface="DM Sans"/>
                <a:ea typeface="DM Sans"/>
                <a:cs typeface="DM Sans"/>
                <a:sym typeface="DM Sans"/>
              </a:rPr>
              <a:t>Pasos a seguir:</a:t>
            </a:r>
            <a:endParaRPr sz="2500">
              <a:solidFill>
                <a:srgbClr val="B7B7B7"/>
              </a:solidFill>
              <a:latin typeface="DM Sans"/>
              <a:ea typeface="DM Sans"/>
              <a:cs typeface="DM Sans"/>
              <a:sym typeface="DM Sans"/>
            </a:endParaRPr>
          </a:p>
          <a:p>
            <a:pPr indent="-387350" lvl="0" marL="457200" rtl="0" algn="l">
              <a:spcBef>
                <a:spcPts val="0"/>
              </a:spcBef>
              <a:spcAft>
                <a:spcPts val="0"/>
              </a:spcAft>
              <a:buClr>
                <a:srgbClr val="EA90FF"/>
              </a:buClr>
              <a:buSzPts val="2500"/>
              <a:buFont typeface="Helvetica Neue"/>
              <a:buChar char="✓"/>
            </a:pPr>
            <a:r>
              <a:rPr lang="es-419" sz="2500">
                <a:solidFill>
                  <a:srgbClr val="B7B7B7"/>
                </a:solidFill>
                <a:latin typeface="Helvetica Neue Light"/>
                <a:ea typeface="Helvetica Neue Light"/>
                <a:cs typeface="Helvetica Neue Light"/>
                <a:sym typeface="Helvetica Neue Light"/>
              </a:rPr>
              <a:t>Abriremos una página web</a:t>
            </a:r>
            <a:endParaRPr sz="2500">
              <a:solidFill>
                <a:srgbClr val="B7B7B7"/>
              </a:solidFill>
              <a:latin typeface="Helvetica Neue Light"/>
              <a:ea typeface="Helvetica Neue Light"/>
              <a:cs typeface="Helvetica Neue Light"/>
              <a:sym typeface="Helvetica Neue Light"/>
            </a:endParaRPr>
          </a:p>
          <a:p>
            <a:pPr indent="-387350" lvl="0" marL="457200" rtl="0" algn="l">
              <a:spcBef>
                <a:spcPts val="0"/>
              </a:spcBef>
              <a:spcAft>
                <a:spcPts val="0"/>
              </a:spcAft>
              <a:buClr>
                <a:srgbClr val="EA90FF"/>
              </a:buClr>
              <a:buSzPts val="2500"/>
              <a:buFont typeface="Helvetica Neue"/>
              <a:buChar char="✓"/>
            </a:pPr>
            <a:r>
              <a:rPr lang="es-419" sz="2500">
                <a:solidFill>
                  <a:srgbClr val="B7B7B7"/>
                </a:solidFill>
                <a:latin typeface="Helvetica Neue Light"/>
                <a:ea typeface="Helvetica Neue Light"/>
                <a:cs typeface="Helvetica Neue Light"/>
                <a:sym typeface="Helvetica Neue Light"/>
              </a:rPr>
              <a:t>Realizaremos la búsqueda de un bug</a:t>
            </a:r>
            <a:endParaRPr sz="2500">
              <a:solidFill>
                <a:srgbClr val="B7B7B7"/>
              </a:solidFill>
              <a:latin typeface="Helvetica Neue Light"/>
              <a:ea typeface="Helvetica Neue Light"/>
              <a:cs typeface="Helvetica Neue Light"/>
              <a:sym typeface="Helvetica Neue Light"/>
            </a:endParaRPr>
          </a:p>
          <a:p>
            <a:pPr indent="-387350" lvl="0" marL="457200" rtl="0" algn="l">
              <a:spcBef>
                <a:spcPts val="0"/>
              </a:spcBef>
              <a:spcAft>
                <a:spcPts val="0"/>
              </a:spcAft>
              <a:buClr>
                <a:srgbClr val="EA90FF"/>
              </a:buClr>
              <a:buSzPts val="2500"/>
              <a:buFont typeface="Helvetica Neue"/>
              <a:buChar char="✓"/>
            </a:pPr>
            <a:r>
              <a:rPr lang="es-419" sz="2500">
                <a:solidFill>
                  <a:srgbClr val="B7B7B7"/>
                </a:solidFill>
                <a:latin typeface="Helvetica Neue Light"/>
                <a:ea typeface="Helvetica Neue Light"/>
                <a:cs typeface="Helvetica Neue Light"/>
                <a:sym typeface="Helvetica Neue Light"/>
              </a:rPr>
              <a:t>Reportamos un bug</a:t>
            </a:r>
            <a:endParaRPr sz="2500">
              <a:solidFill>
                <a:srgbClr val="B7B7B7"/>
              </a:solidFill>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b="1" sz="2500">
              <a:solidFill>
                <a:srgbClr val="B7B7B7"/>
              </a:solidFill>
              <a:latin typeface="Helvetica Neue"/>
              <a:ea typeface="Helvetica Neue"/>
              <a:cs typeface="Helvetica Neue"/>
              <a:sym typeface="Helvetica Neue"/>
            </a:endParaRPr>
          </a:p>
        </p:txBody>
      </p:sp>
      <p:grpSp>
        <p:nvGrpSpPr>
          <p:cNvPr id="719" name="Google Shape;719;p107"/>
          <p:cNvGrpSpPr/>
          <p:nvPr/>
        </p:nvGrpSpPr>
        <p:grpSpPr>
          <a:xfrm>
            <a:off x="473351" y="619523"/>
            <a:ext cx="738900" cy="738900"/>
            <a:chOff x="473351" y="619523"/>
            <a:chExt cx="738900" cy="738900"/>
          </a:xfrm>
        </p:grpSpPr>
        <p:sp>
          <p:nvSpPr>
            <p:cNvPr id="720" name="Google Shape;720;p10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1" name="Google Shape;721;p107"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108"/>
          <p:cNvSpPr txBox="1"/>
          <p:nvPr/>
        </p:nvSpPr>
        <p:spPr>
          <a:xfrm>
            <a:off x="14315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rgbClr val="EAFF6A"/>
                </a:solidFill>
                <a:latin typeface="DM Sans"/>
                <a:ea typeface="DM Sans"/>
                <a:cs typeface="DM Sans"/>
                <a:sym typeface="DM Sans"/>
              </a:rPr>
              <a:t>Actividad colaborativa</a:t>
            </a:r>
            <a:endParaRPr b="1" sz="3500">
              <a:solidFill>
                <a:srgbClr val="EAFF6A"/>
              </a:solidFill>
              <a:latin typeface="DM Sans"/>
              <a:ea typeface="DM Sans"/>
              <a:cs typeface="DM Sans"/>
              <a:sym typeface="DM Sans"/>
            </a:endParaRPr>
          </a:p>
        </p:txBody>
      </p:sp>
      <p:sp>
        <p:nvSpPr>
          <p:cNvPr id="727" name="Google Shape;727;p108"/>
          <p:cNvSpPr txBox="1"/>
          <p:nvPr/>
        </p:nvSpPr>
        <p:spPr>
          <a:xfrm>
            <a:off x="473350" y="1626100"/>
            <a:ext cx="7169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2500">
                <a:solidFill>
                  <a:schemeClr val="lt1"/>
                </a:solidFill>
                <a:latin typeface="DM Sans"/>
                <a:ea typeface="DM Sans"/>
                <a:cs typeface="DM Sans"/>
                <a:sym typeface="DM Sans"/>
              </a:rPr>
              <a:t>Testing exploratorio</a:t>
            </a:r>
            <a:endParaRPr sz="2500">
              <a:solidFill>
                <a:srgbClr val="DEFC52"/>
              </a:solidFill>
              <a:latin typeface="Helvetica Neue Light"/>
              <a:ea typeface="Helvetica Neue Light"/>
              <a:cs typeface="Helvetica Neue Light"/>
              <a:sym typeface="Helvetica Neue Light"/>
            </a:endParaRPr>
          </a:p>
        </p:txBody>
      </p:sp>
      <p:sp>
        <p:nvSpPr>
          <p:cNvPr id="728" name="Google Shape;728;p108"/>
          <p:cNvSpPr txBox="1"/>
          <p:nvPr/>
        </p:nvSpPr>
        <p:spPr>
          <a:xfrm>
            <a:off x="473350" y="398055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000">
                <a:solidFill>
                  <a:srgbClr val="83AEFB"/>
                </a:solidFill>
                <a:latin typeface="DM Sans"/>
                <a:ea typeface="DM Sans"/>
                <a:cs typeface="DM Sans"/>
                <a:sym typeface="DM Sans"/>
              </a:rPr>
              <a:t>Duración: </a:t>
            </a:r>
            <a:r>
              <a:rPr b="1" lang="es-419" sz="2000">
                <a:solidFill>
                  <a:srgbClr val="83AEFB"/>
                </a:solidFill>
                <a:latin typeface="DM Sans"/>
                <a:ea typeface="DM Sans"/>
                <a:cs typeface="DM Sans"/>
                <a:sym typeface="DM Sans"/>
              </a:rPr>
              <a:t>2</a:t>
            </a:r>
            <a:r>
              <a:rPr b="1" lang="es-419" sz="2000">
                <a:solidFill>
                  <a:srgbClr val="83AEFB"/>
                </a:solidFill>
                <a:latin typeface="DM Sans"/>
                <a:ea typeface="DM Sans"/>
                <a:cs typeface="DM Sans"/>
                <a:sym typeface="DM Sans"/>
              </a:rPr>
              <a:t>0 minutos</a:t>
            </a:r>
            <a:endParaRPr b="1" sz="2000">
              <a:solidFill>
                <a:srgbClr val="83AEFB"/>
              </a:solidFill>
              <a:latin typeface="DM Sans"/>
              <a:ea typeface="DM Sans"/>
              <a:cs typeface="DM Sans"/>
              <a:sym typeface="DM Sans"/>
            </a:endParaRPr>
          </a:p>
        </p:txBody>
      </p:sp>
      <p:grpSp>
        <p:nvGrpSpPr>
          <p:cNvPr id="729" name="Google Shape;729;p108"/>
          <p:cNvGrpSpPr/>
          <p:nvPr/>
        </p:nvGrpSpPr>
        <p:grpSpPr>
          <a:xfrm>
            <a:off x="473351" y="619523"/>
            <a:ext cx="738900" cy="738900"/>
            <a:chOff x="473351" y="619523"/>
            <a:chExt cx="738900" cy="738900"/>
          </a:xfrm>
        </p:grpSpPr>
        <p:sp>
          <p:nvSpPr>
            <p:cNvPr id="730" name="Google Shape;730;p108"/>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1" name="Google Shape;731;p108"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732" name="Google Shape;732;p108"/>
          <p:cNvSpPr txBox="1"/>
          <p:nvPr/>
        </p:nvSpPr>
        <p:spPr>
          <a:xfrm>
            <a:off x="473350" y="2195500"/>
            <a:ext cx="7169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500">
                <a:solidFill>
                  <a:srgbClr val="B7B7B7"/>
                </a:solidFill>
                <a:latin typeface="DM Sans"/>
                <a:ea typeface="DM Sans"/>
                <a:cs typeface="DM Sans"/>
                <a:sym typeface="DM Sans"/>
              </a:rPr>
              <a:t>¿Te animás a realizar un testing exploratorio y reportar un bug?</a:t>
            </a:r>
            <a:endParaRPr b="1" sz="2500">
              <a:solidFill>
                <a:srgbClr val="B7B7B7"/>
              </a:solidFill>
              <a:latin typeface="Helvetica Neue"/>
              <a:ea typeface="Helvetica Neue"/>
              <a:cs typeface="Helvetica Neue"/>
              <a:sym typeface="Helvetica Neue"/>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109"/>
          <p:cNvSpPr txBox="1"/>
          <p:nvPr/>
        </p:nvSpPr>
        <p:spPr>
          <a:xfrm>
            <a:off x="4519500" y="1820650"/>
            <a:ext cx="3834600" cy="2490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Apertura al aprendizaje</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Siempre, pero siempre puedes seguir aprendiendo. Compartir el conocimiento es válido, la construcción colaborativa es la propuesta.</a:t>
            </a:r>
            <a:endParaRPr sz="1350">
              <a:solidFill>
                <a:schemeClr val="dk1"/>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Todas las voces</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Escuchar a todos, todos podemos reflexionar. Dejar el espacio para que todos podamos participar.</a:t>
            </a:r>
            <a:endParaRPr sz="1350" u="sng">
              <a:solidFill>
                <a:schemeClr val="dk1"/>
              </a:solidFill>
              <a:latin typeface="DM Sans"/>
              <a:ea typeface="DM Sans"/>
              <a:cs typeface="DM Sans"/>
              <a:sym typeface="DM Sans"/>
            </a:endParaRPr>
          </a:p>
        </p:txBody>
      </p:sp>
      <p:sp>
        <p:nvSpPr>
          <p:cNvPr id="738" name="Google Shape;738;p109"/>
          <p:cNvSpPr txBox="1"/>
          <p:nvPr/>
        </p:nvSpPr>
        <p:spPr>
          <a:xfrm>
            <a:off x="442200" y="1820650"/>
            <a:ext cx="3834600" cy="1866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Presencia</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Participar y “estar” en la clase, que tu alrededor no te distraiga</a:t>
            </a:r>
            <a:endParaRPr sz="1350">
              <a:solidFill>
                <a:schemeClr val="dk1"/>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Escucha activa</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Escuchar más allá de lo que la persona está expresando directamente</a:t>
            </a:r>
            <a:endParaRPr sz="1350" u="sng">
              <a:solidFill>
                <a:schemeClr val="dk1"/>
              </a:solidFill>
              <a:latin typeface="DM Sans"/>
              <a:ea typeface="DM Sans"/>
              <a:cs typeface="DM Sans"/>
              <a:sym typeface="DM Sans"/>
            </a:endParaRPr>
          </a:p>
        </p:txBody>
      </p:sp>
      <p:sp>
        <p:nvSpPr>
          <p:cNvPr id="739" name="Google Shape;739;p109"/>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Acuerdos</a:t>
            </a:r>
            <a:endParaRPr b="1" sz="4000">
              <a:solidFill>
                <a:schemeClr val="dk1"/>
              </a:solidFill>
              <a:latin typeface="DM Sans"/>
              <a:ea typeface="DM Sans"/>
              <a:cs typeface="DM Sans"/>
              <a:sym typeface="DM Sans"/>
            </a:endParaRPr>
          </a:p>
        </p:txBody>
      </p:sp>
      <p:sp>
        <p:nvSpPr>
          <p:cNvPr id="740" name="Google Shape;740;p109"/>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ACTIVIDAD COLABORATIVA</a:t>
            </a:r>
            <a:endParaRPr>
              <a:latin typeface="DM Sans"/>
              <a:ea typeface="DM Sans"/>
              <a:cs typeface="DM Sans"/>
              <a:sym typeface="DM Sans"/>
            </a:endParaRPr>
          </a:p>
        </p:txBody>
      </p:sp>
      <p:grpSp>
        <p:nvGrpSpPr>
          <p:cNvPr id="741" name="Google Shape;741;p109"/>
          <p:cNvGrpSpPr/>
          <p:nvPr/>
        </p:nvGrpSpPr>
        <p:grpSpPr>
          <a:xfrm>
            <a:off x="457350" y="468286"/>
            <a:ext cx="431074" cy="431074"/>
            <a:chOff x="473351" y="619523"/>
            <a:chExt cx="738900" cy="738900"/>
          </a:xfrm>
        </p:grpSpPr>
        <p:sp>
          <p:nvSpPr>
            <p:cNvPr id="742" name="Google Shape;742;p109"/>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3" name="Google Shape;743;p109"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grpSp>
        <p:nvGrpSpPr>
          <p:cNvPr id="748" name="Google Shape;748;p110"/>
          <p:cNvGrpSpPr/>
          <p:nvPr/>
        </p:nvGrpSpPr>
        <p:grpSpPr>
          <a:xfrm>
            <a:off x="457350" y="468286"/>
            <a:ext cx="431074" cy="431074"/>
            <a:chOff x="473351" y="619523"/>
            <a:chExt cx="738900" cy="738900"/>
          </a:xfrm>
        </p:grpSpPr>
        <p:sp>
          <p:nvSpPr>
            <p:cNvPr id="749" name="Google Shape;749;p110"/>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0" name="Google Shape;750;p110"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751" name="Google Shape;751;p110"/>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Testing exploratorio</a:t>
            </a:r>
            <a:endParaRPr b="1" sz="4000">
              <a:solidFill>
                <a:schemeClr val="dk1"/>
              </a:solidFill>
              <a:latin typeface="DM Sans"/>
              <a:ea typeface="DM Sans"/>
              <a:cs typeface="DM Sans"/>
              <a:sym typeface="DM Sans"/>
            </a:endParaRPr>
          </a:p>
        </p:txBody>
      </p:sp>
      <p:sp>
        <p:nvSpPr>
          <p:cNvPr id="752" name="Google Shape;752;p110"/>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ACTIVIDAD COLABORATIVA</a:t>
            </a:r>
            <a:endParaRPr>
              <a:latin typeface="DM Sans"/>
              <a:ea typeface="DM Sans"/>
              <a:cs typeface="DM Sans"/>
              <a:sym typeface="DM Sans"/>
            </a:endParaRPr>
          </a:p>
        </p:txBody>
      </p:sp>
      <p:sp>
        <p:nvSpPr>
          <p:cNvPr id="753" name="Google Shape;753;p110"/>
          <p:cNvSpPr txBox="1"/>
          <p:nvPr/>
        </p:nvSpPr>
        <p:spPr>
          <a:xfrm>
            <a:off x="473350" y="1908175"/>
            <a:ext cx="8241900" cy="131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latin typeface="DM Sans"/>
                <a:ea typeface="DM Sans"/>
                <a:cs typeface="DM Sans"/>
                <a:sym typeface="DM Sans"/>
              </a:rPr>
              <a:t>Consigna:</a:t>
            </a:r>
            <a:r>
              <a:rPr lang="es-419" sz="1350">
                <a:latin typeface="DM Sans"/>
                <a:ea typeface="DM Sans"/>
                <a:cs typeface="DM Sans"/>
                <a:sym typeface="DM Sans"/>
              </a:rPr>
              <a:t> </a:t>
            </a:r>
            <a:endParaRPr sz="1350">
              <a:latin typeface="DM Sans"/>
              <a:ea typeface="DM Sans"/>
              <a:cs typeface="DM Sans"/>
              <a:sym typeface="DM Sans"/>
            </a:endParaRPr>
          </a:p>
          <a:p>
            <a:pPr indent="-314325" lvl="0" marL="457200" rtl="0" algn="l">
              <a:lnSpc>
                <a:spcPct val="115000"/>
              </a:lnSpc>
              <a:spcBef>
                <a:spcPts val="0"/>
              </a:spcBef>
              <a:spcAft>
                <a:spcPts val="0"/>
              </a:spcAft>
              <a:buSzPts val="1350"/>
              <a:buFont typeface="DM Sans"/>
              <a:buChar char="●"/>
            </a:pPr>
            <a:r>
              <a:rPr lang="es-419" sz="1350">
                <a:latin typeface="DM Sans"/>
                <a:ea typeface="DM Sans"/>
                <a:cs typeface="DM Sans"/>
                <a:sym typeface="DM Sans"/>
              </a:rPr>
              <a:t>Abriremos una página web en este caso: </a:t>
            </a:r>
            <a:r>
              <a:rPr lang="es-419" sz="1350" u="sng">
                <a:solidFill>
                  <a:schemeClr val="hlink"/>
                </a:solidFill>
                <a:latin typeface="DM Sans"/>
                <a:ea typeface="DM Sans"/>
                <a:cs typeface="DM Sans"/>
                <a:sym typeface="DM Sans"/>
                <a:hlinkClick r:id="rId4"/>
              </a:rPr>
              <a:t>https://www.demoblaze.com/index.html</a:t>
            </a:r>
            <a:r>
              <a:rPr lang="es-419" sz="1350">
                <a:latin typeface="DM Sans"/>
                <a:ea typeface="DM Sans"/>
                <a:cs typeface="DM Sans"/>
                <a:sym typeface="DM Sans"/>
              </a:rPr>
              <a:t> </a:t>
            </a:r>
            <a:endParaRPr sz="1350">
              <a:latin typeface="DM Sans"/>
              <a:ea typeface="DM Sans"/>
              <a:cs typeface="DM Sans"/>
              <a:sym typeface="DM Sans"/>
            </a:endParaRPr>
          </a:p>
          <a:p>
            <a:pPr indent="-314325" lvl="0" marL="457200" rtl="0" algn="l">
              <a:lnSpc>
                <a:spcPct val="115000"/>
              </a:lnSpc>
              <a:spcBef>
                <a:spcPts val="0"/>
              </a:spcBef>
              <a:spcAft>
                <a:spcPts val="0"/>
              </a:spcAft>
              <a:buSzPts val="1350"/>
              <a:buFont typeface="DM Sans"/>
              <a:buChar char="●"/>
            </a:pPr>
            <a:r>
              <a:rPr lang="es-419" sz="1350">
                <a:latin typeface="DM Sans"/>
                <a:ea typeface="DM Sans"/>
                <a:cs typeface="DM Sans"/>
                <a:sym typeface="DM Sans"/>
              </a:rPr>
              <a:t>Realizaremos la búsqueda de un bug</a:t>
            </a:r>
            <a:endParaRPr sz="1350">
              <a:latin typeface="DM Sans"/>
              <a:ea typeface="DM Sans"/>
              <a:cs typeface="DM Sans"/>
              <a:sym typeface="DM Sans"/>
            </a:endParaRPr>
          </a:p>
          <a:p>
            <a:pPr indent="-314325" lvl="0" marL="457200" rtl="0" algn="l">
              <a:lnSpc>
                <a:spcPct val="115000"/>
              </a:lnSpc>
              <a:spcBef>
                <a:spcPts val="0"/>
              </a:spcBef>
              <a:spcAft>
                <a:spcPts val="0"/>
              </a:spcAft>
              <a:buSzPts val="1350"/>
              <a:buFont typeface="DM Sans"/>
              <a:buChar char="●"/>
            </a:pPr>
            <a:r>
              <a:rPr lang="es-419" sz="1350">
                <a:latin typeface="DM Sans"/>
                <a:ea typeface="DM Sans"/>
                <a:cs typeface="DM Sans"/>
                <a:sym typeface="DM Sans"/>
              </a:rPr>
              <a:t>Reportamos un bug</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754" name="Google Shape;754;p110"/>
          <p:cNvSpPr txBox="1"/>
          <p:nvPr/>
        </p:nvSpPr>
        <p:spPr>
          <a:xfrm>
            <a:off x="457350" y="464875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419" sz="1100">
                <a:solidFill>
                  <a:srgbClr val="999999"/>
                </a:solidFill>
                <a:latin typeface="DM Sans"/>
                <a:ea typeface="DM Sans"/>
                <a:cs typeface="DM Sans"/>
                <a:sym typeface="DM Sans"/>
              </a:rPr>
              <a:t>NOTA:</a:t>
            </a:r>
            <a:r>
              <a:rPr lang="es-419" sz="1100">
                <a:solidFill>
                  <a:srgbClr val="999999"/>
                </a:solidFill>
                <a:latin typeface="DM Sans"/>
                <a:ea typeface="DM Sans"/>
                <a:cs typeface="DM Sans"/>
                <a:sym typeface="DM Sans"/>
              </a:rPr>
              <a:t> usaremos los breakouts rooms. El tutor/a tendrá el rol de facilitador/a.</a:t>
            </a:r>
            <a:endParaRPr i="1" sz="1000" u="sng">
              <a:solidFill>
                <a:srgbClr val="83AEFB"/>
              </a:solidFill>
              <a:latin typeface="DM Sans"/>
              <a:ea typeface="DM Sans"/>
              <a:cs typeface="DM Sans"/>
              <a:sym typeface="DM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58" name="Shape 758"/>
        <p:cNvGrpSpPr/>
        <p:nvPr/>
      </p:nvGrpSpPr>
      <p:grpSpPr>
        <a:xfrm>
          <a:off x="0" y="0"/>
          <a:ext cx="0" cy="0"/>
          <a:chOff x="0" y="0"/>
          <a:chExt cx="0" cy="0"/>
        </a:xfrm>
      </p:grpSpPr>
      <p:grpSp>
        <p:nvGrpSpPr>
          <p:cNvPr id="759" name="Google Shape;759;p111"/>
          <p:cNvGrpSpPr/>
          <p:nvPr/>
        </p:nvGrpSpPr>
        <p:grpSpPr>
          <a:xfrm>
            <a:off x="4202556" y="994173"/>
            <a:ext cx="738900" cy="738900"/>
            <a:chOff x="974706" y="2467173"/>
            <a:chExt cx="738900" cy="738900"/>
          </a:xfrm>
        </p:grpSpPr>
        <p:sp>
          <p:nvSpPr>
            <p:cNvPr id="760" name="Google Shape;760;p111"/>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1" name="Google Shape;761;p111"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762" name="Google Shape;762;p111"/>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Simulando técnicas</a:t>
            </a:r>
            <a:endParaRPr b="1" sz="4000">
              <a:solidFill>
                <a:schemeClr val="dk1"/>
              </a:solidFill>
              <a:highlight>
                <a:srgbClr val="EAFF6A"/>
              </a:highlight>
              <a:latin typeface="DM Sans"/>
              <a:ea typeface="DM Sans"/>
              <a:cs typeface="DM Sans"/>
              <a:sym typeface="DM Sans"/>
            </a:endParaRPr>
          </a:p>
        </p:txBody>
      </p:sp>
      <p:sp>
        <p:nvSpPr>
          <p:cNvPr id="763" name="Google Shape;763;p111"/>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83AEFB"/>
                </a:solidFill>
                <a:latin typeface="DM Sans"/>
                <a:ea typeface="DM Sans"/>
                <a:cs typeface="DM Sans"/>
                <a:sym typeface="DM Sans"/>
              </a:rPr>
              <a:t>Duración: </a:t>
            </a:r>
            <a:r>
              <a:rPr b="1" lang="es-419" sz="2000">
                <a:solidFill>
                  <a:srgbClr val="83AEFB"/>
                </a:solidFill>
                <a:latin typeface="DM Sans"/>
                <a:ea typeface="DM Sans"/>
                <a:cs typeface="DM Sans"/>
                <a:sym typeface="DM Sans"/>
              </a:rPr>
              <a:t>10 minutos</a:t>
            </a:r>
            <a:endParaRPr b="1" sz="2000">
              <a:solidFill>
                <a:srgbClr val="83AEFB"/>
              </a:solidFill>
              <a:latin typeface="DM Sans"/>
              <a:ea typeface="DM Sans"/>
              <a:cs typeface="DM Sans"/>
              <a:sym typeface="DM Sans"/>
            </a:endParaRPr>
          </a:p>
        </p:txBody>
      </p:sp>
      <p:sp>
        <p:nvSpPr>
          <p:cNvPr id="764" name="Google Shape;764;p111"/>
          <p:cNvSpPr txBox="1"/>
          <p:nvPr/>
        </p:nvSpPr>
        <p:spPr>
          <a:xfrm>
            <a:off x="987300" y="29475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Analizar situaciones e indicar técnicas de testing a aplicar</a:t>
            </a:r>
            <a:endParaRPr sz="2000">
              <a:solidFill>
                <a:srgbClr val="999999"/>
              </a:solidFill>
              <a:latin typeface="DM Sans"/>
              <a:ea typeface="DM Sans"/>
              <a:cs typeface="DM Sans"/>
              <a:sym typeface="DM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68" name="Shape 768"/>
        <p:cNvGrpSpPr/>
        <p:nvPr/>
      </p:nvGrpSpPr>
      <p:grpSpPr>
        <a:xfrm>
          <a:off x="0" y="0"/>
          <a:ext cx="0" cy="0"/>
          <a:chOff x="0" y="0"/>
          <a:chExt cx="0" cy="0"/>
        </a:xfrm>
      </p:grpSpPr>
      <p:grpSp>
        <p:nvGrpSpPr>
          <p:cNvPr id="769" name="Google Shape;769;p112"/>
          <p:cNvGrpSpPr/>
          <p:nvPr/>
        </p:nvGrpSpPr>
        <p:grpSpPr>
          <a:xfrm>
            <a:off x="457347" y="468297"/>
            <a:ext cx="431074" cy="431074"/>
            <a:chOff x="974706" y="2467173"/>
            <a:chExt cx="738900" cy="738900"/>
          </a:xfrm>
        </p:grpSpPr>
        <p:sp>
          <p:nvSpPr>
            <p:cNvPr id="770" name="Google Shape;770;p112"/>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1" name="Google Shape;771;p112"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772" name="Google Shape;772;p112"/>
          <p:cNvSpPr txBox="1"/>
          <p:nvPr/>
        </p:nvSpPr>
        <p:spPr>
          <a:xfrm>
            <a:off x="501450" y="1081750"/>
            <a:ext cx="74178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Simulando técnicas</a:t>
            </a:r>
            <a:endParaRPr b="1" sz="4000">
              <a:solidFill>
                <a:schemeClr val="dk1"/>
              </a:solidFill>
              <a:latin typeface="DM Sans"/>
              <a:ea typeface="DM Sans"/>
              <a:cs typeface="DM Sans"/>
              <a:sym typeface="DM Sans"/>
            </a:endParaRPr>
          </a:p>
        </p:txBody>
      </p:sp>
      <p:pic>
        <p:nvPicPr>
          <p:cNvPr id="773" name="Google Shape;773;p112"/>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774" name="Google Shape;774;p112"/>
          <p:cNvSpPr txBox="1"/>
          <p:nvPr/>
        </p:nvSpPr>
        <p:spPr>
          <a:xfrm>
            <a:off x="559725" y="2003025"/>
            <a:ext cx="7251600" cy="200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latin typeface="DM Sans"/>
                <a:ea typeface="DM Sans"/>
                <a:cs typeface="DM Sans"/>
                <a:sym typeface="DM Sans"/>
              </a:rPr>
              <a:t>Analizar situaciones e indicar técnicas de testing a aplicar</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lnSpc>
                <a:spcPct val="115000"/>
              </a:lnSpc>
              <a:spcBef>
                <a:spcPts val="0"/>
              </a:spcBef>
              <a:spcAft>
                <a:spcPts val="0"/>
              </a:spcAft>
              <a:buNone/>
            </a:pPr>
            <a:r>
              <a:rPr lang="es-419" sz="1350">
                <a:latin typeface="DM Sans"/>
                <a:ea typeface="DM Sans"/>
                <a:cs typeface="DM Sans"/>
                <a:sym typeface="DM Sans"/>
              </a:rPr>
              <a:t>Separarse en grupos e indicar qué técnicas de prueba se adaptan mejor a cada una de las siguientes circunstancias:</a:t>
            </a:r>
            <a:endParaRPr sz="1350">
              <a:latin typeface="DM Sans"/>
              <a:ea typeface="DM Sans"/>
              <a:cs typeface="DM Sans"/>
              <a:sym typeface="DM Sans"/>
            </a:endParaRPr>
          </a:p>
          <a:p>
            <a:pPr indent="0" lvl="0" marL="0" rtl="0" algn="l">
              <a:lnSpc>
                <a:spcPct val="115000"/>
              </a:lnSpc>
              <a:spcBef>
                <a:spcPts val="0"/>
              </a:spcBef>
              <a:spcAft>
                <a:spcPts val="0"/>
              </a:spcAft>
              <a:buNone/>
            </a:pPr>
            <a:r>
              <a:rPr lang="es-419" sz="1350">
                <a:latin typeface="DM Sans"/>
                <a:ea typeface="DM Sans"/>
                <a:cs typeface="DM Sans"/>
                <a:sym typeface="DM Sans"/>
              </a:rPr>
              <a:t>1- Conocemos el sistema a probar y todavía no tenemos documentación para guiarnos.</a:t>
            </a:r>
            <a:endParaRPr sz="1350">
              <a:latin typeface="DM Sans"/>
              <a:ea typeface="DM Sans"/>
              <a:cs typeface="DM Sans"/>
              <a:sym typeface="DM Sans"/>
            </a:endParaRPr>
          </a:p>
          <a:p>
            <a:pPr indent="0" lvl="0" marL="0" rtl="0" algn="l">
              <a:lnSpc>
                <a:spcPct val="115000"/>
              </a:lnSpc>
              <a:spcBef>
                <a:spcPts val="0"/>
              </a:spcBef>
              <a:spcAft>
                <a:spcPts val="0"/>
              </a:spcAft>
              <a:buNone/>
            </a:pPr>
            <a:r>
              <a:rPr lang="es-419" sz="1350">
                <a:latin typeface="DM Sans"/>
                <a:ea typeface="DM Sans"/>
                <a:cs typeface="DM Sans"/>
                <a:sym typeface="DM Sans"/>
              </a:rPr>
              <a:t>2- Tenemos algo de conocimiento en programación y nos dan el repositorio de código de un programa.</a:t>
            </a:r>
            <a:endParaRPr sz="1350">
              <a:latin typeface="DM Sans"/>
              <a:ea typeface="DM Sans"/>
              <a:cs typeface="DM Sans"/>
              <a:sym typeface="DM Sans"/>
            </a:endParaRPr>
          </a:p>
          <a:p>
            <a:pPr indent="0" lvl="0" marL="0" rtl="0" algn="l">
              <a:lnSpc>
                <a:spcPct val="115000"/>
              </a:lnSpc>
              <a:spcBef>
                <a:spcPts val="0"/>
              </a:spcBef>
              <a:spcAft>
                <a:spcPts val="0"/>
              </a:spcAft>
              <a:buNone/>
            </a:pPr>
            <a:r>
              <a:rPr lang="es-419" sz="1350">
                <a:latin typeface="DM Sans"/>
                <a:ea typeface="DM Sans"/>
                <a:cs typeface="DM Sans"/>
                <a:sym typeface="DM Sans"/>
              </a:rPr>
              <a:t>3- Tenemos una lista de valores a ingresar y debemos verificar que funcionen.</a:t>
            </a:r>
            <a:endParaRPr sz="1350">
              <a:latin typeface="DM Sans"/>
              <a:ea typeface="DM Sans"/>
              <a:cs typeface="DM Sans"/>
              <a:sym typeface="DM Sans"/>
            </a:endParaRPr>
          </a:p>
        </p:txBody>
      </p:sp>
      <p:sp>
        <p:nvSpPr>
          <p:cNvPr id="775" name="Google Shape;775;p112"/>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
        <p:nvSpPr>
          <p:cNvPr id="776" name="Google Shape;776;p112"/>
          <p:cNvSpPr txBox="1"/>
          <p:nvPr/>
        </p:nvSpPr>
        <p:spPr>
          <a:xfrm>
            <a:off x="3260850" y="4229025"/>
            <a:ext cx="2622300" cy="392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rgbClr val="83AEFB"/>
                </a:solidFill>
                <a:latin typeface="DM Sans"/>
                <a:ea typeface="DM Sans"/>
                <a:cs typeface="DM Sans"/>
                <a:sym typeface="DM Sans"/>
              </a:rPr>
              <a:t>Duración: </a:t>
            </a:r>
            <a:r>
              <a:rPr b="1" lang="es-419" sz="1350">
                <a:solidFill>
                  <a:srgbClr val="83AEFB"/>
                </a:solidFill>
                <a:latin typeface="DM Sans"/>
                <a:ea typeface="DM Sans"/>
                <a:cs typeface="DM Sans"/>
                <a:sym typeface="DM Sans"/>
              </a:rPr>
              <a:t>10 minutos</a:t>
            </a:r>
            <a:endParaRPr b="1" sz="1350">
              <a:solidFill>
                <a:srgbClr val="83AEFB"/>
              </a:solidFill>
              <a:latin typeface="DM Sans"/>
              <a:ea typeface="DM Sans"/>
              <a:cs typeface="DM Sans"/>
              <a:sym typeface="DM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113"/>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CLASE N°2</a:t>
            </a:r>
            <a:endParaRPr>
              <a:latin typeface="DM Sans"/>
              <a:ea typeface="DM Sans"/>
              <a:cs typeface="DM Sans"/>
              <a:sym typeface="DM Sans"/>
            </a:endParaRPr>
          </a:p>
        </p:txBody>
      </p:sp>
      <p:sp>
        <p:nvSpPr>
          <p:cNvPr id="782" name="Google Shape;782;p113"/>
          <p:cNvSpPr txBox="1"/>
          <p:nvPr/>
        </p:nvSpPr>
        <p:spPr>
          <a:xfrm>
            <a:off x="213000" y="84695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Glosario</a:t>
            </a:r>
            <a:endParaRPr b="1" sz="4000">
              <a:solidFill>
                <a:schemeClr val="dk1"/>
              </a:solidFill>
              <a:latin typeface="DM Sans"/>
              <a:ea typeface="DM Sans"/>
              <a:cs typeface="DM Sans"/>
              <a:sym typeface="DM Sans"/>
            </a:endParaRPr>
          </a:p>
        </p:txBody>
      </p:sp>
      <p:sp>
        <p:nvSpPr>
          <p:cNvPr id="783" name="Google Shape;783;p113"/>
          <p:cNvSpPr txBox="1"/>
          <p:nvPr/>
        </p:nvSpPr>
        <p:spPr>
          <a:xfrm>
            <a:off x="213000" y="1813125"/>
            <a:ext cx="3834600" cy="206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2000"/>
              <a:buFont typeface="Arial"/>
              <a:buNone/>
            </a:pPr>
            <a:r>
              <a:rPr b="1" lang="es-419" sz="1350">
                <a:solidFill>
                  <a:schemeClr val="dk1"/>
                </a:solidFill>
                <a:highlight>
                  <a:srgbClr val="EAFF6A"/>
                </a:highlight>
                <a:latin typeface="DM Sans"/>
                <a:ea typeface="DM Sans"/>
                <a:cs typeface="DM Sans"/>
                <a:sym typeface="DM Sans"/>
              </a:rPr>
              <a:t>Verificar: </a:t>
            </a:r>
            <a:r>
              <a:rPr lang="es-419" sz="1350">
                <a:solidFill>
                  <a:schemeClr val="dk1"/>
                </a:solidFill>
                <a:latin typeface="DM Sans"/>
                <a:ea typeface="DM Sans"/>
                <a:cs typeface="DM Sans"/>
                <a:sym typeface="DM Sans"/>
              </a:rPr>
              <a:t>cuando el software se ajusta a su especificación.</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419" sz="1350">
                <a:solidFill>
                  <a:schemeClr val="dk1"/>
                </a:solidFill>
                <a:highlight>
                  <a:srgbClr val="EAFF6A"/>
                </a:highlight>
                <a:latin typeface="DM Sans"/>
                <a:ea typeface="DM Sans"/>
                <a:cs typeface="DM Sans"/>
                <a:sym typeface="DM Sans"/>
              </a:rPr>
              <a:t>Validar: </a:t>
            </a:r>
            <a:r>
              <a:rPr lang="es-419" sz="1350">
                <a:solidFill>
                  <a:schemeClr val="dk1"/>
                </a:solidFill>
                <a:latin typeface="DM Sans"/>
                <a:ea typeface="DM Sans"/>
                <a:cs typeface="DM Sans"/>
                <a:sym typeface="DM Sans"/>
              </a:rPr>
              <a:t>cuando el software se ajusta a lo que el cliente realmente pidió</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419" sz="1350">
                <a:solidFill>
                  <a:schemeClr val="dk1"/>
                </a:solidFill>
                <a:highlight>
                  <a:srgbClr val="EAFF6A"/>
                </a:highlight>
                <a:latin typeface="DM Sans"/>
                <a:ea typeface="DM Sans"/>
                <a:cs typeface="DM Sans"/>
                <a:sym typeface="DM Sans"/>
              </a:rPr>
              <a:t>Pruebas estáticas: </a:t>
            </a:r>
            <a:r>
              <a:rPr lang="es-419" sz="1350">
                <a:solidFill>
                  <a:schemeClr val="dk1"/>
                </a:solidFill>
                <a:latin typeface="DM Sans"/>
                <a:ea typeface="DM Sans"/>
                <a:cs typeface="DM Sans"/>
                <a:sym typeface="DM Sans"/>
              </a:rPr>
              <a:t>son la acción de leer documentación.</a:t>
            </a:r>
            <a:endParaRPr sz="1350">
              <a:latin typeface="DM Sans"/>
              <a:ea typeface="DM Sans"/>
              <a:cs typeface="DM Sans"/>
              <a:sym typeface="DM Sans"/>
            </a:endParaRPr>
          </a:p>
        </p:txBody>
      </p:sp>
      <p:sp>
        <p:nvSpPr>
          <p:cNvPr id="784" name="Google Shape;784;p113"/>
          <p:cNvSpPr txBox="1"/>
          <p:nvPr/>
        </p:nvSpPr>
        <p:spPr>
          <a:xfrm>
            <a:off x="4519500" y="1788450"/>
            <a:ext cx="3834600" cy="254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2000"/>
              <a:buFont typeface="Arial"/>
              <a:buNone/>
            </a:pPr>
            <a:r>
              <a:rPr b="1" lang="es-419" sz="1350">
                <a:solidFill>
                  <a:schemeClr val="dk1"/>
                </a:solidFill>
                <a:highlight>
                  <a:srgbClr val="EAFF6A"/>
                </a:highlight>
                <a:latin typeface="DM Sans"/>
                <a:ea typeface="DM Sans"/>
                <a:cs typeface="DM Sans"/>
                <a:sym typeface="DM Sans"/>
              </a:rPr>
              <a:t>Pruebas </a:t>
            </a:r>
            <a:r>
              <a:rPr b="1" lang="es-419" sz="1350">
                <a:solidFill>
                  <a:schemeClr val="dk1"/>
                </a:solidFill>
                <a:highlight>
                  <a:srgbClr val="EAFF6A"/>
                </a:highlight>
                <a:latin typeface="DM Sans"/>
                <a:ea typeface="DM Sans"/>
                <a:cs typeface="DM Sans"/>
                <a:sym typeface="DM Sans"/>
              </a:rPr>
              <a:t>dinámicas</a:t>
            </a:r>
            <a:r>
              <a:rPr b="1" lang="es-419" sz="1350">
                <a:solidFill>
                  <a:schemeClr val="dk1"/>
                </a:solidFill>
                <a:highlight>
                  <a:srgbClr val="EAFF6A"/>
                </a:highlight>
                <a:latin typeface="DM Sans"/>
                <a:ea typeface="DM Sans"/>
                <a:cs typeface="DM Sans"/>
                <a:sym typeface="DM Sans"/>
              </a:rPr>
              <a:t>: </a:t>
            </a:r>
            <a:r>
              <a:rPr lang="es-419" sz="1350">
                <a:solidFill>
                  <a:schemeClr val="dk1"/>
                </a:solidFill>
                <a:highlight>
                  <a:schemeClr val="lt1"/>
                </a:highlight>
                <a:latin typeface="DM Sans"/>
                <a:ea typeface="DM Sans"/>
                <a:cs typeface="DM Sans"/>
                <a:sym typeface="DM Sans"/>
              </a:rPr>
              <a:t>es la propia acción de probar un sistema.</a:t>
            </a:r>
            <a:endParaRPr sz="1350">
              <a:solidFill>
                <a:schemeClr val="dk1"/>
              </a:solidFill>
              <a:highlight>
                <a:schemeClr val="lt1"/>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419" sz="1350">
                <a:solidFill>
                  <a:schemeClr val="dk1"/>
                </a:solidFill>
                <a:highlight>
                  <a:srgbClr val="EAFF6A"/>
                </a:highlight>
                <a:latin typeface="DM Sans"/>
                <a:ea typeface="DM Sans"/>
                <a:cs typeface="DM Sans"/>
                <a:sym typeface="DM Sans"/>
              </a:rPr>
              <a:t>Caso de Prueba: </a:t>
            </a:r>
            <a:r>
              <a:rPr lang="es-419" sz="1350">
                <a:solidFill>
                  <a:schemeClr val="dk1"/>
                </a:solidFill>
                <a:highlight>
                  <a:schemeClr val="lt1"/>
                </a:highlight>
                <a:latin typeface="DM Sans"/>
                <a:ea typeface="DM Sans"/>
                <a:cs typeface="DM Sans"/>
                <a:sym typeface="DM Sans"/>
              </a:rPr>
              <a:t>conjunto de pasos y resultados esperados que se crean a partir de los requerimientos del software que se va a probar.</a:t>
            </a:r>
            <a:endParaRPr sz="1350">
              <a:solidFill>
                <a:schemeClr val="dk1"/>
              </a:solidFill>
              <a:highlight>
                <a:schemeClr val="lt1"/>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419" sz="1350">
                <a:solidFill>
                  <a:schemeClr val="dk1"/>
                </a:solidFill>
                <a:highlight>
                  <a:srgbClr val="EAFF6A"/>
                </a:highlight>
                <a:latin typeface="DM Sans"/>
                <a:ea typeface="DM Sans"/>
                <a:cs typeface="DM Sans"/>
                <a:sym typeface="DM Sans"/>
              </a:rPr>
              <a:t>Métricas: </a:t>
            </a:r>
            <a:r>
              <a:rPr lang="es-419" sz="1350">
                <a:solidFill>
                  <a:schemeClr val="dk1"/>
                </a:solidFill>
                <a:latin typeface="DM Sans"/>
                <a:ea typeface="DM Sans"/>
                <a:cs typeface="DM Sans"/>
                <a:sym typeface="DM Sans"/>
              </a:rPr>
              <a:t>es un estándar de medida que nos permite tomar decisiones.</a:t>
            </a:r>
            <a:endParaRPr sz="1350">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42"/>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3" name="Google Shape;193;p42"/>
          <p:cNvPicPr preferRelativeResize="0"/>
          <p:nvPr/>
        </p:nvPicPr>
        <p:blipFill rotWithShape="1">
          <a:blip r:embed="rId3">
            <a:alphaModFix/>
          </a:blip>
          <a:srcRect b="1069" l="52072" r="12430" t="-1070"/>
          <a:stretch/>
        </p:blipFill>
        <p:spPr>
          <a:xfrm>
            <a:off x="504875" y="468275"/>
            <a:ext cx="2923972" cy="4118750"/>
          </a:xfrm>
          <a:prstGeom prst="rect">
            <a:avLst/>
          </a:prstGeom>
          <a:noFill/>
          <a:ln>
            <a:noFill/>
          </a:ln>
        </p:spPr>
      </p:pic>
      <p:sp>
        <p:nvSpPr>
          <p:cNvPr id="194" name="Google Shape;194;p42"/>
          <p:cNvSpPr txBox="1"/>
          <p:nvPr/>
        </p:nvSpPr>
        <p:spPr>
          <a:xfrm>
            <a:off x="3649500" y="1104863"/>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419" sz="4000">
                <a:solidFill>
                  <a:schemeClr val="dk1"/>
                </a:solidFill>
                <a:latin typeface="DM Sans"/>
                <a:ea typeface="DM Sans"/>
                <a:cs typeface="DM Sans"/>
                <a:sym typeface="DM Sans"/>
              </a:rPr>
              <a:t>Las máximas del Testing</a:t>
            </a:r>
            <a:endParaRPr b="1" sz="4000">
              <a:solidFill>
                <a:schemeClr val="dk1"/>
              </a:solidFill>
              <a:latin typeface="DM Sans"/>
              <a:ea typeface="DM Sans"/>
              <a:cs typeface="DM Sans"/>
              <a:sym typeface="DM Sans"/>
            </a:endParaRPr>
          </a:p>
        </p:txBody>
      </p:sp>
      <p:sp>
        <p:nvSpPr>
          <p:cNvPr id="195" name="Google Shape;195;p42"/>
          <p:cNvSpPr txBox="1"/>
          <p:nvPr/>
        </p:nvSpPr>
        <p:spPr>
          <a:xfrm>
            <a:off x="3649500" y="2397863"/>
            <a:ext cx="49872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Hace muchos años se han establecido 7 verdades absolutas dentro del universo del testing, que siempre se regirán, sin importar el proyecto en el que estés</a:t>
            </a:r>
            <a:endParaRPr sz="1350">
              <a:latin typeface="DM Sans"/>
              <a:ea typeface="DM Sans"/>
              <a:cs typeface="DM Sans"/>
              <a:sym typeface="DM Sans"/>
            </a:endParaRPr>
          </a:p>
        </p:txBody>
      </p:sp>
      <p:sp>
        <p:nvSpPr>
          <p:cNvPr id="196" name="Google Shape;196;p42"/>
          <p:cNvSpPr txBox="1"/>
          <p:nvPr/>
        </p:nvSpPr>
        <p:spPr>
          <a:xfrm>
            <a:off x="80250" y="4735800"/>
            <a:ext cx="4881000" cy="40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419" sz="1350">
                <a:latin typeface="DM Sans"/>
                <a:ea typeface="DM Sans"/>
                <a:cs typeface="DM Sans"/>
                <a:sym typeface="DM Sans"/>
              </a:rPr>
              <a:t>Fuente: Foto de </a:t>
            </a:r>
            <a:r>
              <a:rPr lang="es-419" sz="1350" u="sng">
                <a:solidFill>
                  <a:schemeClr val="hlink"/>
                </a:solidFill>
                <a:latin typeface="DM Sans"/>
                <a:ea typeface="DM Sans"/>
                <a:cs typeface="DM Sans"/>
                <a:sym typeface="DM Sans"/>
                <a:hlinkClick r:id="rId4"/>
              </a:rPr>
              <a:t>Pexels.</a:t>
            </a:r>
            <a:endParaRPr sz="1350">
              <a:latin typeface="DM Sans"/>
              <a:ea typeface="DM Sans"/>
              <a:cs typeface="DM Sans"/>
              <a:sym typeface="DM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114"/>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dk1"/>
                </a:solidFill>
                <a:highlight>
                  <a:srgbClr val="EAFF6A"/>
                </a:highlight>
                <a:latin typeface="DM Sans"/>
                <a:ea typeface="DM Sans"/>
                <a:cs typeface="DM Sans"/>
                <a:sym typeface="DM Sans"/>
              </a:rPr>
              <a:t>¿Quieres saber más?</a:t>
            </a:r>
            <a:endParaRPr b="1" sz="3500">
              <a:solidFill>
                <a:schemeClr val="dk1"/>
              </a:solidFill>
              <a:highlight>
                <a:srgbClr val="EAFF6A"/>
              </a:highlight>
              <a:latin typeface="DM Sans"/>
              <a:ea typeface="DM Sans"/>
              <a:cs typeface="DM Sans"/>
              <a:sym typeface="DM Sans"/>
            </a:endParaRPr>
          </a:p>
          <a:p>
            <a:pPr indent="0" lvl="0" marL="0" rtl="0" algn="ctr">
              <a:lnSpc>
                <a:spcPct val="90000"/>
              </a:lnSpc>
              <a:spcBef>
                <a:spcPts val="0"/>
              </a:spcBef>
              <a:spcAft>
                <a:spcPts val="0"/>
              </a:spcAft>
              <a:buNone/>
            </a:pPr>
            <a:r>
              <a:rPr b="1" lang="es-419" sz="3500">
                <a:solidFill>
                  <a:schemeClr val="dk1"/>
                </a:solidFill>
                <a:latin typeface="DM Sans"/>
                <a:ea typeface="DM Sans"/>
                <a:cs typeface="DM Sans"/>
                <a:sym typeface="DM Sans"/>
              </a:rPr>
              <a:t>Te dejamos material ampliado de la clase</a:t>
            </a:r>
            <a:endParaRPr b="1" sz="3500">
              <a:solidFill>
                <a:schemeClr val="dk1"/>
              </a:solidFill>
              <a:latin typeface="DM Sans"/>
              <a:ea typeface="DM Sans"/>
              <a:cs typeface="DM Sans"/>
              <a:sym typeface="DM Sans"/>
            </a:endParaRPr>
          </a:p>
        </p:txBody>
      </p:sp>
      <p:grpSp>
        <p:nvGrpSpPr>
          <p:cNvPr id="790" name="Google Shape;790;p114"/>
          <p:cNvGrpSpPr/>
          <p:nvPr/>
        </p:nvGrpSpPr>
        <p:grpSpPr>
          <a:xfrm>
            <a:off x="4202550" y="994173"/>
            <a:ext cx="738900" cy="738900"/>
            <a:chOff x="4202550" y="994173"/>
            <a:chExt cx="738900" cy="738900"/>
          </a:xfrm>
        </p:grpSpPr>
        <p:sp>
          <p:nvSpPr>
            <p:cNvPr id="791" name="Google Shape;791;p114"/>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792" name="Google Shape;792;p114"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115"/>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Recursos multimedia</a:t>
            </a:r>
            <a:endParaRPr b="1" sz="4000">
              <a:solidFill>
                <a:schemeClr val="dk1"/>
              </a:solidFill>
              <a:latin typeface="DM Sans"/>
              <a:ea typeface="DM Sans"/>
              <a:cs typeface="DM Sans"/>
              <a:sym typeface="DM Sans"/>
            </a:endParaRPr>
          </a:p>
        </p:txBody>
      </p:sp>
      <p:grpSp>
        <p:nvGrpSpPr>
          <p:cNvPr id="798" name="Google Shape;798;p115"/>
          <p:cNvGrpSpPr/>
          <p:nvPr/>
        </p:nvGrpSpPr>
        <p:grpSpPr>
          <a:xfrm>
            <a:off x="457358" y="468285"/>
            <a:ext cx="431074" cy="431074"/>
            <a:chOff x="4202550" y="994173"/>
            <a:chExt cx="738900" cy="738900"/>
          </a:xfrm>
        </p:grpSpPr>
        <p:sp>
          <p:nvSpPr>
            <p:cNvPr id="799" name="Google Shape;799;p115"/>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800" name="Google Shape;800;p115"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801" name="Google Shape;801;p115"/>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802" name="Google Shape;802;p115"/>
          <p:cNvSpPr txBox="1"/>
          <p:nvPr/>
        </p:nvSpPr>
        <p:spPr>
          <a:xfrm>
            <a:off x="4517375" y="1817650"/>
            <a:ext cx="3834600" cy="87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419" sz="1350">
                <a:solidFill>
                  <a:schemeClr val="dk1"/>
                </a:solidFill>
                <a:latin typeface="DM Sans"/>
                <a:ea typeface="DM Sans"/>
                <a:cs typeface="DM Sans"/>
                <a:sym typeface="DM Sans"/>
              </a:rPr>
              <a:t>Título</a:t>
            </a:r>
            <a:endParaRPr b="1"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Ejemplo prueba exploratoria</a:t>
            </a:r>
            <a:r>
              <a:rPr lang="es-419" sz="1350">
                <a:solidFill>
                  <a:srgbClr val="999999"/>
                </a:solidFill>
                <a:latin typeface="DM Sans"/>
                <a:ea typeface="DM Sans"/>
                <a:cs typeface="DM Sans"/>
                <a:sym typeface="DM Sans"/>
              </a:rPr>
              <a:t> |</a:t>
            </a:r>
            <a:r>
              <a:rPr lang="es-419" sz="1350" u="sng">
                <a:solidFill>
                  <a:srgbClr val="83AEFB"/>
                </a:solidFill>
                <a:latin typeface="DM Sans"/>
                <a:ea typeface="DM Sans"/>
                <a:cs typeface="DM Sans"/>
                <a:sym typeface="DM Sans"/>
                <a:hlinkClick r:id="rId4">
                  <a:extLst>
                    <a:ext uri="{A12FA001-AC4F-418D-AE19-62706E023703}">
                      <ahyp:hlinkClr val="tx"/>
                    </a:ext>
                  </a:extLst>
                </a:hlinkClick>
              </a:rPr>
              <a:t> Enlace</a:t>
            </a:r>
            <a:endParaRPr b="1" sz="1350">
              <a:latin typeface="DM Sans"/>
              <a:ea typeface="DM Sans"/>
              <a:cs typeface="DM Sans"/>
              <a:sym typeface="DM Sans"/>
            </a:endParaRPr>
          </a:p>
        </p:txBody>
      </p:sp>
      <p:sp>
        <p:nvSpPr>
          <p:cNvPr id="803" name="Google Shape;803;p115"/>
          <p:cNvSpPr txBox="1"/>
          <p:nvPr/>
        </p:nvSpPr>
        <p:spPr>
          <a:xfrm>
            <a:off x="457350" y="1725800"/>
            <a:ext cx="3834600" cy="158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419" sz="1350">
                <a:latin typeface="DM Sans"/>
                <a:ea typeface="DM Sans"/>
                <a:cs typeface="DM Sans"/>
                <a:sym typeface="DM Sans"/>
              </a:rPr>
              <a:t>Título</a:t>
            </a:r>
            <a:endParaRPr b="1" sz="1350">
              <a:latin typeface="DM Sans"/>
              <a:ea typeface="DM Sans"/>
              <a:cs typeface="DM Sans"/>
              <a:sym typeface="DM Sans"/>
            </a:endParaRPr>
          </a:p>
          <a:p>
            <a:pPr indent="0" lvl="0" marL="0" rtl="0" algn="l">
              <a:lnSpc>
                <a:spcPct val="115000"/>
              </a:lnSpc>
              <a:spcBef>
                <a:spcPts val="0"/>
              </a:spcBef>
              <a:spcAft>
                <a:spcPts val="0"/>
              </a:spcAft>
              <a:buNone/>
            </a:pPr>
            <a:r>
              <a:t/>
            </a:r>
            <a:endParaRPr b="1"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Ejemplos de los 7 Principios de Testing</a:t>
            </a:r>
            <a:r>
              <a:rPr lang="es-419" sz="1350">
                <a:solidFill>
                  <a:srgbClr val="999999"/>
                </a:solidFill>
                <a:latin typeface="DM Sans"/>
                <a:ea typeface="DM Sans"/>
                <a:cs typeface="DM Sans"/>
                <a:sym typeface="DM Sans"/>
              </a:rPr>
              <a:t> | </a:t>
            </a:r>
            <a:r>
              <a:rPr lang="es-419" sz="1350" u="sng">
                <a:solidFill>
                  <a:srgbClr val="83AEFB"/>
                </a:solidFill>
                <a:latin typeface="DM Sans"/>
                <a:ea typeface="DM Sans"/>
                <a:cs typeface="DM Sans"/>
                <a:sym typeface="DM Sans"/>
                <a:hlinkClick r:id="rId5">
                  <a:extLst>
                    <a:ext uri="{A12FA001-AC4F-418D-AE19-62706E023703}">
                      <ahyp:hlinkClr val="tx"/>
                    </a:ext>
                  </a:extLst>
                </a:hlinkClick>
              </a:rPr>
              <a:t>Enlace</a:t>
            </a:r>
            <a:endParaRPr sz="1350" u="sng">
              <a:solidFill>
                <a:srgbClr val="83AEFB"/>
              </a:solidFill>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Documento ISTQB en Español - Página 70 a 78</a:t>
            </a:r>
            <a:r>
              <a:rPr lang="es-419" sz="1350">
                <a:solidFill>
                  <a:srgbClr val="999999"/>
                </a:solidFill>
                <a:latin typeface="DM Sans"/>
                <a:ea typeface="DM Sans"/>
                <a:cs typeface="DM Sans"/>
                <a:sym typeface="DM Sans"/>
              </a:rPr>
              <a:t> | </a:t>
            </a:r>
            <a:r>
              <a:rPr lang="es-419" sz="1350" u="sng">
                <a:solidFill>
                  <a:srgbClr val="83AEFB"/>
                </a:solidFill>
                <a:latin typeface="DM Sans"/>
                <a:ea typeface="DM Sans"/>
                <a:cs typeface="DM Sans"/>
                <a:sym typeface="DM Sans"/>
                <a:hlinkClick r:id="rId6">
                  <a:extLst>
                    <a:ext uri="{A12FA001-AC4F-418D-AE19-62706E023703}">
                      <ahyp:hlinkClr val="tx"/>
                    </a:ext>
                  </a:extLst>
                </a:hlinkClick>
              </a:rPr>
              <a:t>Enlace</a:t>
            </a:r>
            <a:endParaRPr sz="1350" u="sng">
              <a:solidFill>
                <a:srgbClr val="83AEFB"/>
              </a:solidFill>
              <a:latin typeface="DM Sans"/>
              <a:ea typeface="DM Sans"/>
              <a:cs typeface="DM Sans"/>
              <a:sym typeface="DM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11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117"/>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419" sz="4000">
                <a:solidFill>
                  <a:srgbClr val="EAFF6A"/>
                </a:solidFill>
                <a:latin typeface="Helvetica Neue"/>
                <a:ea typeface="Helvetica Neue"/>
                <a:cs typeface="Helvetica Neue"/>
                <a:sym typeface="Helvetica Neue"/>
              </a:rPr>
              <a:t>Resumen</a:t>
            </a:r>
            <a:r>
              <a:rPr b="1" lang="es-419" sz="4000">
                <a:solidFill>
                  <a:srgbClr val="DEFC52"/>
                </a:solidFill>
                <a:latin typeface="Helvetica Neue"/>
                <a:ea typeface="Helvetica Neue"/>
                <a:cs typeface="Helvetica Neue"/>
                <a:sym typeface="Helvetica Neue"/>
              </a:rPr>
              <a:t> </a:t>
            </a:r>
            <a:endParaRPr b="1" sz="4000">
              <a:solidFill>
                <a:srgbClr val="DEFC52"/>
              </a:solidFill>
              <a:latin typeface="Helvetica Neue"/>
              <a:ea typeface="Helvetica Neue"/>
              <a:cs typeface="Helvetica Neue"/>
              <a:sym typeface="Helvetica Neue"/>
            </a:endParaRPr>
          </a:p>
          <a:p>
            <a:pPr indent="0" lvl="0" marL="0" rtl="0" algn="ctr">
              <a:lnSpc>
                <a:spcPct val="100000"/>
              </a:lnSpc>
              <a:spcBef>
                <a:spcPts val="0"/>
              </a:spcBef>
              <a:spcAft>
                <a:spcPts val="0"/>
              </a:spcAft>
              <a:buNone/>
            </a:pPr>
            <a:r>
              <a:rPr b="1" lang="es-419" sz="4000">
                <a:solidFill>
                  <a:schemeClr val="lt1"/>
                </a:solidFill>
                <a:latin typeface="Helvetica Neue"/>
                <a:ea typeface="Helvetica Neue"/>
                <a:cs typeface="Helvetica Neue"/>
                <a:sym typeface="Helvetica Neue"/>
              </a:rPr>
              <a:t>de la clase hoy</a:t>
            </a:r>
            <a:endParaRPr sz="4000">
              <a:solidFill>
                <a:schemeClr val="lt1"/>
              </a:solidFill>
              <a:latin typeface="Helvetica Neue Light"/>
              <a:ea typeface="Helvetica Neue Light"/>
              <a:cs typeface="Helvetica Neue Light"/>
              <a:sym typeface="Helvetica Neue Light"/>
            </a:endParaRPr>
          </a:p>
        </p:txBody>
      </p:sp>
      <p:sp>
        <p:nvSpPr>
          <p:cNvPr id="814" name="Google Shape;814;p117"/>
          <p:cNvSpPr txBox="1"/>
          <p:nvPr/>
        </p:nvSpPr>
        <p:spPr>
          <a:xfrm>
            <a:off x="2109143" y="2502363"/>
            <a:ext cx="4925700" cy="8703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FF6A"/>
              </a:buClr>
              <a:buSzPts val="1350"/>
              <a:buFont typeface="DM Sans"/>
              <a:buChar char="✓"/>
            </a:pPr>
            <a:r>
              <a:rPr lang="es-419" sz="1350">
                <a:solidFill>
                  <a:schemeClr val="lt1"/>
                </a:solidFill>
                <a:latin typeface="DM Sans"/>
                <a:ea typeface="DM Sans"/>
                <a:cs typeface="DM Sans"/>
                <a:sym typeface="DM Sans"/>
              </a:rPr>
              <a:t>7 máximas del testing</a:t>
            </a:r>
            <a:endParaRPr sz="1350">
              <a:solidFill>
                <a:schemeClr val="lt1"/>
              </a:solidFill>
              <a:latin typeface="DM Sans"/>
              <a:ea typeface="DM Sans"/>
              <a:cs typeface="DM Sans"/>
              <a:sym typeface="DM Sans"/>
            </a:endParaRPr>
          </a:p>
          <a:p>
            <a:pPr indent="-314325" lvl="0" marL="457200" rtl="0" algn="l">
              <a:lnSpc>
                <a:spcPct val="115000"/>
              </a:lnSpc>
              <a:spcBef>
                <a:spcPts val="0"/>
              </a:spcBef>
              <a:spcAft>
                <a:spcPts val="0"/>
              </a:spcAft>
              <a:buClr>
                <a:srgbClr val="EAFF6A"/>
              </a:buClr>
              <a:buSzPts val="1350"/>
              <a:buFont typeface="DM Sans"/>
              <a:buChar char="✓"/>
            </a:pPr>
            <a:r>
              <a:rPr lang="es-419" sz="1350">
                <a:solidFill>
                  <a:schemeClr val="lt1"/>
                </a:solidFill>
                <a:latin typeface="DM Sans"/>
                <a:ea typeface="DM Sans"/>
                <a:cs typeface="DM Sans"/>
                <a:sym typeface="DM Sans"/>
              </a:rPr>
              <a:t>Responsabilidades del tester</a:t>
            </a:r>
            <a:endParaRPr sz="1350">
              <a:solidFill>
                <a:schemeClr val="lt1"/>
              </a:solidFill>
              <a:latin typeface="DM Sans"/>
              <a:ea typeface="DM Sans"/>
              <a:cs typeface="DM Sans"/>
              <a:sym typeface="DM Sans"/>
            </a:endParaRPr>
          </a:p>
          <a:p>
            <a:pPr indent="-314325" lvl="0" marL="457200" rtl="0" algn="l">
              <a:lnSpc>
                <a:spcPct val="115000"/>
              </a:lnSpc>
              <a:spcBef>
                <a:spcPts val="0"/>
              </a:spcBef>
              <a:spcAft>
                <a:spcPts val="0"/>
              </a:spcAft>
              <a:buClr>
                <a:srgbClr val="EAFF6A"/>
              </a:buClr>
              <a:buSzPts val="1350"/>
              <a:buFont typeface="DM Sans"/>
              <a:buChar char="✓"/>
            </a:pPr>
            <a:r>
              <a:rPr lang="es-419" sz="1350">
                <a:solidFill>
                  <a:schemeClr val="lt1"/>
                </a:solidFill>
                <a:latin typeface="DM Sans"/>
                <a:ea typeface="DM Sans"/>
                <a:cs typeface="DM Sans"/>
                <a:sym typeface="DM Sans"/>
              </a:rPr>
              <a:t>Técnicas de prueba</a:t>
            </a:r>
            <a:endParaRPr sz="1350">
              <a:solidFill>
                <a:schemeClr val="lt1"/>
              </a:solidFill>
              <a:latin typeface="DM Sans"/>
              <a:ea typeface="DM Sans"/>
              <a:cs typeface="DM Sans"/>
              <a:sym typeface="DM Sans"/>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118"/>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Opina y valora</a:t>
            </a:r>
            <a:r>
              <a:rPr b="1" lang="es-419"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90000"/>
              </a:lnSpc>
              <a:spcBef>
                <a:spcPts val="0"/>
              </a:spcBef>
              <a:spcAft>
                <a:spcPts val="0"/>
              </a:spcAft>
              <a:buNone/>
            </a:pPr>
            <a:r>
              <a:rPr b="1" lang="es-419" sz="4000">
                <a:solidFill>
                  <a:schemeClr val="lt1"/>
                </a:solidFill>
                <a:latin typeface="DM Sans"/>
                <a:ea typeface="DM Sans"/>
                <a:cs typeface="DM Sans"/>
                <a:sym typeface="DM Sans"/>
              </a:rPr>
              <a:t>esta clase</a:t>
            </a:r>
            <a:endParaRPr b="1" sz="4000">
              <a:solidFill>
                <a:schemeClr val="lt1"/>
              </a:solidFill>
              <a:latin typeface="DM Sans"/>
              <a:ea typeface="DM Sans"/>
              <a:cs typeface="DM Sans"/>
              <a:sym typeface="DM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pic>
        <p:nvPicPr>
          <p:cNvPr id="824" name="Google Shape;824;p119" title="Hashtag &quot;democratizando la educación&quot;"/>
          <p:cNvPicPr preferRelativeResize="0"/>
          <p:nvPr/>
        </p:nvPicPr>
        <p:blipFill>
          <a:blip r:embed="rId3">
            <a:alphaModFix/>
          </a:blip>
          <a:stretch>
            <a:fillRect/>
          </a:stretch>
        </p:blipFill>
        <p:spPr>
          <a:xfrm>
            <a:off x="1609675" y="2410500"/>
            <a:ext cx="5924650" cy="322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4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Las máximas del Testing</a:t>
            </a:r>
            <a:endParaRPr b="1" sz="4000">
              <a:solidFill>
                <a:schemeClr val="dk1"/>
              </a:solidFill>
              <a:latin typeface="DM Sans"/>
              <a:ea typeface="DM Sans"/>
              <a:cs typeface="DM Sans"/>
              <a:sym typeface="DM Sans"/>
            </a:endParaRPr>
          </a:p>
        </p:txBody>
      </p:sp>
      <p:sp>
        <p:nvSpPr>
          <p:cNvPr id="202" name="Google Shape;202;p43"/>
          <p:cNvSpPr txBox="1"/>
          <p:nvPr/>
        </p:nvSpPr>
        <p:spPr>
          <a:xfrm>
            <a:off x="473350" y="1908175"/>
            <a:ext cx="6384600" cy="230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Estas </a:t>
            </a:r>
            <a:r>
              <a:rPr lang="es-419" sz="1350">
                <a:latin typeface="DM Sans"/>
                <a:ea typeface="DM Sans"/>
                <a:cs typeface="DM Sans"/>
                <a:sym typeface="DM Sans"/>
              </a:rPr>
              <a:t>máximas</a:t>
            </a:r>
            <a:r>
              <a:rPr lang="es-419" sz="1350">
                <a:latin typeface="DM Sans"/>
                <a:ea typeface="DM Sans"/>
                <a:cs typeface="DM Sans"/>
                <a:sym typeface="DM Sans"/>
              </a:rPr>
              <a:t> son:</a:t>
            </a:r>
            <a:endParaRPr sz="1350">
              <a:latin typeface="DM Sans"/>
              <a:ea typeface="DM Sans"/>
              <a:cs typeface="DM Sans"/>
              <a:sym typeface="DM Sans"/>
            </a:endParaRPr>
          </a:p>
          <a:p>
            <a:pPr indent="-314325" lvl="0" marL="457200" rtl="0" algn="l">
              <a:lnSpc>
                <a:spcPct val="115000"/>
              </a:lnSpc>
              <a:spcBef>
                <a:spcPts val="0"/>
              </a:spcBef>
              <a:spcAft>
                <a:spcPts val="0"/>
              </a:spcAft>
              <a:buSzPts val="1350"/>
              <a:buFont typeface="DM Sans"/>
              <a:buAutoNum type="arabicPeriod"/>
            </a:pPr>
            <a:r>
              <a:rPr lang="es-419" sz="1350">
                <a:latin typeface="DM Sans"/>
                <a:ea typeface="DM Sans"/>
                <a:cs typeface="DM Sans"/>
                <a:sym typeface="DM Sans"/>
              </a:rPr>
              <a:t>Las pruebas muestran la presencia de defectos, no su ausencia.</a:t>
            </a:r>
            <a:endParaRPr sz="1350">
              <a:latin typeface="DM Sans"/>
              <a:ea typeface="DM Sans"/>
              <a:cs typeface="DM Sans"/>
              <a:sym typeface="DM Sans"/>
            </a:endParaRPr>
          </a:p>
          <a:p>
            <a:pPr indent="-314325" lvl="0" marL="457200" rtl="0" algn="l">
              <a:lnSpc>
                <a:spcPct val="115000"/>
              </a:lnSpc>
              <a:spcBef>
                <a:spcPts val="0"/>
              </a:spcBef>
              <a:spcAft>
                <a:spcPts val="0"/>
              </a:spcAft>
              <a:buSzPts val="1350"/>
              <a:buFont typeface="DM Sans"/>
              <a:buAutoNum type="arabicPeriod"/>
            </a:pPr>
            <a:r>
              <a:rPr lang="es-419" sz="1350">
                <a:latin typeface="DM Sans"/>
                <a:ea typeface="DM Sans"/>
                <a:cs typeface="DM Sans"/>
                <a:sym typeface="DM Sans"/>
              </a:rPr>
              <a:t>Las pruebas exhaustivas son imposibles.</a:t>
            </a:r>
            <a:endParaRPr sz="1350">
              <a:latin typeface="DM Sans"/>
              <a:ea typeface="DM Sans"/>
              <a:cs typeface="DM Sans"/>
              <a:sym typeface="DM Sans"/>
            </a:endParaRPr>
          </a:p>
          <a:p>
            <a:pPr indent="-314325" lvl="0" marL="457200" rtl="0" algn="l">
              <a:lnSpc>
                <a:spcPct val="115000"/>
              </a:lnSpc>
              <a:spcBef>
                <a:spcPts val="0"/>
              </a:spcBef>
              <a:spcAft>
                <a:spcPts val="0"/>
              </a:spcAft>
              <a:buSzPts val="1350"/>
              <a:buFont typeface="DM Sans"/>
              <a:buAutoNum type="arabicPeriod"/>
            </a:pPr>
            <a:r>
              <a:rPr lang="es-419" sz="1350">
                <a:latin typeface="DM Sans"/>
                <a:ea typeface="DM Sans"/>
                <a:cs typeface="DM Sans"/>
                <a:sym typeface="DM Sans"/>
              </a:rPr>
              <a:t>Las pruebas tempranas ahorran tiempo y dinero.</a:t>
            </a:r>
            <a:endParaRPr sz="1350">
              <a:latin typeface="DM Sans"/>
              <a:ea typeface="DM Sans"/>
              <a:cs typeface="DM Sans"/>
              <a:sym typeface="DM Sans"/>
            </a:endParaRPr>
          </a:p>
          <a:p>
            <a:pPr indent="-314325" lvl="0" marL="457200" rtl="0" algn="l">
              <a:lnSpc>
                <a:spcPct val="115000"/>
              </a:lnSpc>
              <a:spcBef>
                <a:spcPts val="0"/>
              </a:spcBef>
              <a:spcAft>
                <a:spcPts val="0"/>
              </a:spcAft>
              <a:buSzPts val="1350"/>
              <a:buFont typeface="DM Sans"/>
              <a:buAutoNum type="arabicPeriod"/>
            </a:pPr>
            <a:r>
              <a:rPr lang="es-419" sz="1350">
                <a:solidFill>
                  <a:schemeClr val="dk1"/>
                </a:solidFill>
                <a:latin typeface="DM Sans"/>
                <a:ea typeface="DM Sans"/>
                <a:cs typeface="DM Sans"/>
                <a:sym typeface="DM Sans"/>
              </a:rPr>
              <a:t>Los defectos se agrupan.</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SzPts val="1350"/>
              <a:buFont typeface="DM Sans"/>
              <a:buAutoNum type="arabicPeriod"/>
            </a:pPr>
            <a:r>
              <a:rPr lang="es-419" sz="1350">
                <a:solidFill>
                  <a:schemeClr val="dk1"/>
                </a:solidFill>
                <a:latin typeface="DM Sans"/>
                <a:ea typeface="DM Sans"/>
                <a:cs typeface="DM Sans"/>
                <a:sym typeface="DM Sans"/>
              </a:rPr>
              <a:t>Cuidado con la paradoja del pesticida.</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SzPts val="1350"/>
              <a:buFont typeface="DM Sans"/>
              <a:buAutoNum type="arabicPeriod"/>
            </a:pPr>
            <a:r>
              <a:rPr lang="es-419" sz="1350">
                <a:solidFill>
                  <a:schemeClr val="dk1"/>
                </a:solidFill>
                <a:latin typeface="DM Sans"/>
                <a:ea typeface="DM Sans"/>
                <a:cs typeface="DM Sans"/>
                <a:sym typeface="DM Sans"/>
              </a:rPr>
              <a:t>Las pruebas dependen del contexto.</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SzPts val="1350"/>
              <a:buFont typeface="DM Sans"/>
              <a:buAutoNum type="arabicPeriod"/>
            </a:pPr>
            <a:r>
              <a:rPr lang="es-419" sz="1350">
                <a:solidFill>
                  <a:schemeClr val="dk1"/>
                </a:solidFill>
                <a:latin typeface="DM Sans"/>
                <a:ea typeface="DM Sans"/>
                <a:cs typeface="DM Sans"/>
                <a:sym typeface="DM Sans"/>
              </a:rPr>
              <a:t>La ausencia de errores es una falacia.</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